
<file path=[Content_Types].xml><?xml version="1.0" encoding="utf-8"?>
<Types xmlns="http://schemas.openxmlformats.org/package/2006/content-types">
  <Default ContentType="image/jpeg" Extension="jpg"/>
  <Default ContentType="application/xml" Extension="xml"/>
  <Default ContentType="image/png" Extension="png"/>
  <Default ContentType="image/jpeg" Extension="jfif"/>
  <Default ContentType="image/jpeg" Extension="jpe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1.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1.xml><?xml version="1.0" encoding="utf-8"?>
<a:tblStyleLst xmlns:a="http://schemas.openxmlformats.org/drawingml/2006/main" xmlns:r="http://schemas.openxmlformats.org/officeDocument/2006/relationships" def="{B0D8632F-54C5-4FD4-8A59-27FC67FD5F4E}">
  <a:tblStyle styleId="{B0D8632F-54C5-4FD4-8A59-27FC67FD5F4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C22544A-7EE6-4342-B048-85BDC9FD1C3A}" styleName="Medium Style 2 - Accent 1">
    <a:wholeTbl>
      <a:tcTxStyle>
        <a:fontRef idx="minor">
          <a:prstClr val="black"/>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cmpd="sng" w="38100">
              <a:solidFill>
                <a:schemeClr val="lt1"/>
              </a:solidFill>
            </a:ln>
          </a:top>
        </a:tcBdr>
        <a:fill>
          <a:solidFill>
            <a:schemeClr val="accent1"/>
          </a:solidFill>
        </a:fill>
      </a:tcStyle>
    </a:lastRow>
    <a:firstRow>
      <a:tcTxStyle b="on">
        <a:fontRef idx="minor">
          <a:prstClr val="black"/>
        </a:fontRef>
        <a:schemeClr val="lt1"/>
      </a:tcTxStyle>
      <a:tcStyle>
        <a:tcBdr>
          <a:bottom>
            <a:ln cmpd="sng" w="38100">
              <a:solidFill>
                <a:schemeClr val="lt1"/>
              </a:solidFill>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tableStyles" Target="tableStyles1.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07-01-2025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a:t>
            </a:fld>
            <a:endParaRPr lang="en-IN" dirty="0"/>
          </a:p>
        </p:txBody>
      </p:sp>
    </p:spTree>
    <p:extLst>
      <p:ext uri="{BB962C8B-B14F-4D97-AF65-F5344CB8AC3E}">
        <p14:creationId xmlns:p14="http://schemas.microsoft.com/office/powerpoint/2010/main" val="74241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2008393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754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624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59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611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105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480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056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09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26"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 Id="rId3" Type="http://schemas.openxmlformats.org/officeDocument/2006/relationships/image" Target="../media/image7.jfif"/></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47781" y="3130036"/>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latin typeface="Times New Roman" panose="02020603050405020304" pitchFamily="18" charset="0"/>
                <a:cs typeface="Times New Roman" panose="02020603050405020304" pitchFamily="18" charset="0"/>
              </a:rPr>
              <a:t>E-commerce Customer Segmentation and Prediction</a:t>
            </a:r>
            <a:endParaRPr lang="en-IN" sz="4000" b="1" dirty="0">
              <a:latin typeface="Times New Roman" panose="02020603050405020304" pitchFamily="18" charset="0"/>
              <a:cs typeface="Times New Roman" panose="02020603050405020304" pitchFamily="18" charset="0"/>
            </a:endParaRPr>
          </a:p>
          <a:p>
            <a:pPr algn="ctr"/>
            <a:endParaRPr lang="en-US" sz="4000" b="1" dirty="0">
              <a:latin typeface="Calibri" panose="020F0502020204030204" pitchFamily="34" charset="0"/>
            </a:endParaRP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913433"/>
          </a:xfrm>
          <a:prstGeom prst="rect">
            <a:avLst/>
          </a:prstGeom>
        </p:spPr>
      </p:pic>
      <p:sp>
        <p:nvSpPr>
          <p:cNvPr id="3" name="Text 0"/>
          <p:cNvSpPr/>
          <p:nvPr/>
        </p:nvSpPr>
        <p:spPr>
          <a:xfrm>
            <a:off x="535682" y="2363490"/>
            <a:ext cx="8821738" cy="478333"/>
          </a:xfrm>
          <a:prstGeom prst="rect">
            <a:avLst/>
          </a:prstGeom>
          <a:noFill/>
          <a:ln/>
        </p:spPr>
        <p:txBody>
          <a:bodyPr wrap="none" lIns="0" tIns="0" rIns="0" bIns="0" rtlCol="0" anchor="t"/>
          <a:lstStyle/>
          <a:p>
            <a:pPr>
              <a:lnSpc>
                <a:spcPts val="3750"/>
              </a:lnSpc>
            </a:pPr>
            <a:r>
              <a:rPr lang="en-US" sz="3000" dirty="0">
                <a:solidFill>
                  <a:schemeClr val="accent2">
                    <a:lumMod val="75000"/>
                  </a:schemeClr>
                </a:solidFill>
                <a:latin typeface="Montserrat" pitchFamily="34" charset="0"/>
                <a:ea typeface="Montserrat" pitchFamily="34" charset="-122"/>
                <a:cs typeface="Montserrat" pitchFamily="34" charset="-120"/>
              </a:rPr>
              <a:t>Marketing and Customer Retention Strategies</a:t>
            </a:r>
            <a:endParaRPr lang="en-US" sz="3000" dirty="0">
              <a:solidFill>
                <a:schemeClr val="accent2">
                  <a:lumMod val="75000"/>
                </a:schemeClr>
              </a:solidFill>
            </a:endParaRPr>
          </a:p>
        </p:txBody>
      </p:sp>
      <p:sp>
        <p:nvSpPr>
          <p:cNvPr id="4" name="Shape 1"/>
          <p:cNvSpPr/>
          <p:nvPr/>
        </p:nvSpPr>
        <p:spPr>
          <a:xfrm>
            <a:off x="535682" y="4739680"/>
            <a:ext cx="11120636" cy="19050"/>
          </a:xfrm>
          <a:prstGeom prst="roundRect">
            <a:avLst>
              <a:gd name="adj" fmla="val 337496"/>
            </a:avLst>
          </a:prstGeom>
          <a:solidFill>
            <a:srgbClr val="4A2C85"/>
          </a:solidFill>
          <a:ln/>
        </p:spPr>
      </p:sp>
      <p:sp>
        <p:nvSpPr>
          <p:cNvPr id="5" name="Shape 2"/>
          <p:cNvSpPr/>
          <p:nvPr/>
        </p:nvSpPr>
        <p:spPr>
          <a:xfrm>
            <a:off x="3267968" y="4204047"/>
            <a:ext cx="19050" cy="535682"/>
          </a:xfrm>
          <a:prstGeom prst="roundRect">
            <a:avLst>
              <a:gd name="adj" fmla="val 337496"/>
            </a:avLst>
          </a:prstGeom>
          <a:solidFill>
            <a:srgbClr val="4A2C85"/>
          </a:solidFill>
          <a:ln/>
        </p:spPr>
      </p:sp>
      <p:sp>
        <p:nvSpPr>
          <p:cNvPr id="6" name="Shape 3"/>
          <p:cNvSpPr/>
          <p:nvPr/>
        </p:nvSpPr>
        <p:spPr>
          <a:xfrm>
            <a:off x="3105349" y="4567486"/>
            <a:ext cx="344388" cy="344388"/>
          </a:xfrm>
          <a:prstGeom prst="roundRect">
            <a:avLst>
              <a:gd name="adj" fmla="val 18669"/>
            </a:avLst>
          </a:prstGeom>
          <a:solidFill>
            <a:srgbClr val="31136C"/>
          </a:solidFill>
          <a:ln w="7620">
            <a:solidFill>
              <a:srgbClr val="4A2C85"/>
            </a:solidFill>
            <a:prstDash val="solid"/>
          </a:ln>
        </p:spPr>
      </p:sp>
      <p:sp>
        <p:nvSpPr>
          <p:cNvPr id="7" name="Text 4"/>
          <p:cNvSpPr/>
          <p:nvPr/>
        </p:nvSpPr>
        <p:spPr>
          <a:xfrm>
            <a:off x="3236019" y="4624834"/>
            <a:ext cx="82947" cy="229593"/>
          </a:xfrm>
          <a:prstGeom prst="rect">
            <a:avLst/>
          </a:prstGeom>
          <a:noFill/>
          <a:ln/>
        </p:spPr>
        <p:txBody>
          <a:bodyPr wrap="none" lIns="0" tIns="0" rIns="0" bIns="0" rtlCol="0" anchor="t"/>
          <a:lstStyle/>
          <a:p>
            <a:pPr algn="ctr">
              <a:lnSpc>
                <a:spcPts val="1792"/>
              </a:lnSpc>
            </a:pPr>
            <a:r>
              <a:rPr lang="en-US" sz="1792" dirty="0">
                <a:solidFill>
                  <a:srgbClr val="DCD7E5"/>
                </a:solidFill>
                <a:latin typeface="Montserrat" pitchFamily="34" charset="0"/>
                <a:ea typeface="Montserrat" pitchFamily="34" charset="-122"/>
                <a:cs typeface="Montserrat" pitchFamily="34" charset="-120"/>
              </a:rPr>
              <a:t>1</a:t>
            </a:r>
            <a:endParaRPr lang="en-US" sz="1792" dirty="0"/>
          </a:p>
        </p:txBody>
      </p:sp>
      <p:sp>
        <p:nvSpPr>
          <p:cNvPr id="8" name="Text 5"/>
          <p:cNvSpPr/>
          <p:nvPr/>
        </p:nvSpPr>
        <p:spPr>
          <a:xfrm>
            <a:off x="688678" y="3071416"/>
            <a:ext cx="5177830" cy="979488"/>
          </a:xfrm>
          <a:prstGeom prst="rect">
            <a:avLst/>
          </a:prstGeom>
          <a:noFill/>
          <a:ln/>
        </p:spPr>
        <p:txBody>
          <a:bodyPr wrap="square" lIns="0" tIns="0" rIns="0" bIns="0" rtlCol="0" anchor="t"/>
          <a:lstStyle/>
          <a:p>
            <a:pPr algn="ctr">
              <a:lnSpc>
                <a:spcPts val="1917"/>
              </a:lnSpc>
            </a:pPr>
            <a:r>
              <a:rPr lang="en-US" sz="1167" dirty="0">
                <a:solidFill>
                  <a:schemeClr val="accent6">
                    <a:lumMod val="50000"/>
                  </a:schemeClr>
                </a:solidFill>
                <a:latin typeface="Heebo Light" pitchFamily="34" charset="0"/>
                <a:ea typeface="Heebo Light" pitchFamily="34" charset="-122"/>
                <a:cs typeface="Heebo Light" pitchFamily="34" charset="-120"/>
              </a:rPr>
              <a:t>Personalized Recommendations: The segmentation and predictive models will be used to personalize product recommendations and marketing messages for each customer segment. This personalized approach can improve customer engagement and conversion rates.</a:t>
            </a:r>
            <a:endParaRPr lang="en-US" sz="1167" dirty="0">
              <a:solidFill>
                <a:schemeClr val="accent6">
                  <a:lumMod val="50000"/>
                </a:schemeClr>
              </a:solidFill>
            </a:endParaRPr>
          </a:p>
        </p:txBody>
      </p:sp>
      <p:sp>
        <p:nvSpPr>
          <p:cNvPr id="9" name="Shape 6"/>
          <p:cNvSpPr/>
          <p:nvPr/>
        </p:nvSpPr>
        <p:spPr>
          <a:xfrm>
            <a:off x="6086376" y="4739630"/>
            <a:ext cx="19050" cy="535682"/>
          </a:xfrm>
          <a:prstGeom prst="roundRect">
            <a:avLst>
              <a:gd name="adj" fmla="val 337496"/>
            </a:avLst>
          </a:prstGeom>
          <a:solidFill>
            <a:srgbClr val="4A2C85"/>
          </a:solidFill>
          <a:ln/>
        </p:spPr>
      </p:sp>
      <p:sp>
        <p:nvSpPr>
          <p:cNvPr id="10" name="Shape 7"/>
          <p:cNvSpPr/>
          <p:nvPr/>
        </p:nvSpPr>
        <p:spPr>
          <a:xfrm>
            <a:off x="5923757" y="4567486"/>
            <a:ext cx="344388" cy="344388"/>
          </a:xfrm>
          <a:prstGeom prst="roundRect">
            <a:avLst>
              <a:gd name="adj" fmla="val 18669"/>
            </a:avLst>
          </a:prstGeom>
          <a:solidFill>
            <a:srgbClr val="31136C"/>
          </a:solidFill>
          <a:ln w="7620">
            <a:solidFill>
              <a:srgbClr val="4A2C85"/>
            </a:solidFill>
            <a:prstDash val="solid"/>
          </a:ln>
        </p:spPr>
      </p:sp>
      <p:sp>
        <p:nvSpPr>
          <p:cNvPr id="11" name="Text 8"/>
          <p:cNvSpPr/>
          <p:nvPr/>
        </p:nvSpPr>
        <p:spPr>
          <a:xfrm>
            <a:off x="6030714" y="4624834"/>
            <a:ext cx="130473" cy="229593"/>
          </a:xfrm>
          <a:prstGeom prst="rect">
            <a:avLst/>
          </a:prstGeom>
          <a:noFill/>
          <a:ln/>
        </p:spPr>
        <p:txBody>
          <a:bodyPr wrap="none" lIns="0" tIns="0" rIns="0" bIns="0" rtlCol="0" anchor="t"/>
          <a:lstStyle/>
          <a:p>
            <a:pPr algn="ctr">
              <a:lnSpc>
                <a:spcPts val="1792"/>
              </a:lnSpc>
            </a:pPr>
            <a:r>
              <a:rPr lang="en-US" sz="1792" dirty="0">
                <a:solidFill>
                  <a:srgbClr val="DCD7E5"/>
                </a:solidFill>
                <a:latin typeface="Montserrat" pitchFamily="34" charset="0"/>
                <a:ea typeface="Montserrat" pitchFamily="34" charset="-122"/>
                <a:cs typeface="Montserrat" pitchFamily="34" charset="-120"/>
              </a:rPr>
              <a:t>2</a:t>
            </a:r>
            <a:endParaRPr lang="en-US" sz="1792" dirty="0"/>
          </a:p>
        </p:txBody>
      </p:sp>
      <p:sp>
        <p:nvSpPr>
          <p:cNvPr id="12" name="Text 9"/>
          <p:cNvSpPr/>
          <p:nvPr/>
        </p:nvSpPr>
        <p:spPr>
          <a:xfrm>
            <a:off x="2726369" y="5339401"/>
            <a:ext cx="7198248" cy="979488"/>
          </a:xfrm>
          <a:prstGeom prst="rect">
            <a:avLst/>
          </a:prstGeom>
          <a:noFill/>
          <a:ln/>
        </p:spPr>
        <p:txBody>
          <a:bodyPr wrap="square" lIns="0" tIns="0" rIns="0" bIns="0" rtlCol="0" anchor="t"/>
          <a:lstStyle/>
          <a:p>
            <a:pPr algn="ctr">
              <a:lnSpc>
                <a:spcPts val="1917"/>
              </a:lnSpc>
            </a:pPr>
            <a:r>
              <a:rPr lang="en-US" sz="1167" dirty="0">
                <a:solidFill>
                  <a:schemeClr val="accent6">
                    <a:lumMod val="50000"/>
                  </a:schemeClr>
                </a:solidFill>
                <a:latin typeface="Heebo Light" pitchFamily="34" charset="0"/>
                <a:ea typeface="Heebo Light" pitchFamily="34" charset="-122"/>
                <a:cs typeface="Heebo Light" pitchFamily="34" charset="-120"/>
              </a:rPr>
              <a:t>Targeted Marketing Campaigns: Marketing campaigns can be tailored to specific customer segments based on their unique needs and preferences. This allows for more effective targeting and improved return on investment for marketing efforts.</a:t>
            </a:r>
            <a:endParaRPr lang="en-US" sz="1167" dirty="0">
              <a:solidFill>
                <a:schemeClr val="accent6">
                  <a:lumMod val="50000"/>
                </a:schemeClr>
              </a:solidFill>
            </a:endParaRPr>
          </a:p>
        </p:txBody>
      </p:sp>
      <p:sp>
        <p:nvSpPr>
          <p:cNvPr id="13" name="Shape 10"/>
          <p:cNvSpPr/>
          <p:nvPr/>
        </p:nvSpPr>
        <p:spPr>
          <a:xfrm>
            <a:off x="8904783" y="4204047"/>
            <a:ext cx="19050" cy="535682"/>
          </a:xfrm>
          <a:prstGeom prst="roundRect">
            <a:avLst>
              <a:gd name="adj" fmla="val 337496"/>
            </a:avLst>
          </a:prstGeom>
          <a:solidFill>
            <a:srgbClr val="4A2C85"/>
          </a:solidFill>
          <a:ln/>
        </p:spPr>
      </p:sp>
      <p:sp>
        <p:nvSpPr>
          <p:cNvPr id="14" name="Shape 11"/>
          <p:cNvSpPr/>
          <p:nvPr/>
        </p:nvSpPr>
        <p:spPr>
          <a:xfrm>
            <a:off x="8742164" y="4567486"/>
            <a:ext cx="344388" cy="344388"/>
          </a:xfrm>
          <a:prstGeom prst="roundRect">
            <a:avLst>
              <a:gd name="adj" fmla="val 18669"/>
            </a:avLst>
          </a:prstGeom>
          <a:solidFill>
            <a:srgbClr val="31136C"/>
          </a:solidFill>
          <a:ln w="7620">
            <a:solidFill>
              <a:srgbClr val="4A2C85"/>
            </a:solidFill>
            <a:prstDash val="solid"/>
          </a:ln>
        </p:spPr>
      </p:sp>
      <p:sp>
        <p:nvSpPr>
          <p:cNvPr id="15" name="Text 12"/>
          <p:cNvSpPr/>
          <p:nvPr/>
        </p:nvSpPr>
        <p:spPr>
          <a:xfrm>
            <a:off x="8849519" y="4624834"/>
            <a:ext cx="129580" cy="229593"/>
          </a:xfrm>
          <a:prstGeom prst="rect">
            <a:avLst/>
          </a:prstGeom>
          <a:noFill/>
          <a:ln/>
        </p:spPr>
        <p:txBody>
          <a:bodyPr wrap="none" lIns="0" tIns="0" rIns="0" bIns="0" rtlCol="0" anchor="t"/>
          <a:lstStyle/>
          <a:p>
            <a:pPr algn="ctr">
              <a:lnSpc>
                <a:spcPts val="1792"/>
              </a:lnSpc>
            </a:pPr>
            <a:r>
              <a:rPr lang="en-US" sz="1792" dirty="0">
                <a:solidFill>
                  <a:srgbClr val="DCD7E5"/>
                </a:solidFill>
                <a:latin typeface="Montserrat" pitchFamily="34" charset="0"/>
                <a:ea typeface="Montserrat" pitchFamily="34" charset="-122"/>
                <a:cs typeface="Montserrat" pitchFamily="34" charset="-120"/>
              </a:rPr>
              <a:t>3</a:t>
            </a:r>
            <a:endParaRPr lang="en-US" sz="1792" dirty="0"/>
          </a:p>
        </p:txBody>
      </p:sp>
      <p:sp>
        <p:nvSpPr>
          <p:cNvPr id="16" name="Text 13"/>
          <p:cNvSpPr/>
          <p:nvPr/>
        </p:nvSpPr>
        <p:spPr>
          <a:xfrm>
            <a:off x="6325493" y="3071416"/>
            <a:ext cx="5177830" cy="979488"/>
          </a:xfrm>
          <a:prstGeom prst="rect">
            <a:avLst/>
          </a:prstGeom>
          <a:noFill/>
          <a:ln/>
        </p:spPr>
        <p:txBody>
          <a:bodyPr wrap="square" lIns="0" tIns="0" rIns="0" bIns="0" rtlCol="0" anchor="t"/>
          <a:lstStyle/>
          <a:p>
            <a:pPr algn="ctr">
              <a:lnSpc>
                <a:spcPts val="1917"/>
              </a:lnSpc>
            </a:pPr>
            <a:r>
              <a:rPr lang="en-US" sz="1167" dirty="0">
                <a:solidFill>
                  <a:schemeClr val="accent6">
                    <a:lumMod val="50000"/>
                  </a:schemeClr>
                </a:solidFill>
                <a:latin typeface="Heebo Light" pitchFamily="34" charset="0"/>
                <a:ea typeface="Heebo Light" pitchFamily="34" charset="-122"/>
                <a:cs typeface="Heebo Light" pitchFamily="34" charset="-120"/>
              </a:rPr>
              <a:t>Customer Retention Programs: The insights gained from the models can inform the development of targeted customer retention programs. This could include loyalty programs, exclusive offers, or personalized communication strategies to enhance customer loyalty.</a:t>
            </a:r>
            <a:endParaRPr lang="en-US" sz="1167" dirty="0">
              <a:solidFill>
                <a:schemeClr val="accent6">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837928"/>
          </a:xfrm>
          <a:prstGeom prst="rect">
            <a:avLst/>
          </a:prstGeom>
        </p:spPr>
      </p:pic>
      <p:sp>
        <p:nvSpPr>
          <p:cNvPr id="3" name="Text 0"/>
          <p:cNvSpPr/>
          <p:nvPr/>
        </p:nvSpPr>
        <p:spPr>
          <a:xfrm>
            <a:off x="514549" y="2243633"/>
            <a:ext cx="6871693" cy="459482"/>
          </a:xfrm>
          <a:prstGeom prst="rect">
            <a:avLst/>
          </a:prstGeom>
          <a:noFill/>
          <a:ln/>
        </p:spPr>
        <p:txBody>
          <a:bodyPr wrap="none" lIns="0" tIns="0" rIns="0" bIns="0" rtlCol="0" anchor="t"/>
          <a:lstStyle/>
          <a:p>
            <a:pPr>
              <a:lnSpc>
                <a:spcPts val="3583"/>
              </a:lnSpc>
            </a:pPr>
            <a:r>
              <a:rPr lang="en-US" sz="2875" dirty="0">
                <a:solidFill>
                  <a:schemeClr val="accent6">
                    <a:lumMod val="50000"/>
                  </a:schemeClr>
                </a:solidFill>
                <a:latin typeface="Montserrat" pitchFamily="34" charset="0"/>
                <a:ea typeface="Montserrat" pitchFamily="34" charset="-122"/>
                <a:cs typeface="Montserrat" pitchFamily="34" charset="-120"/>
              </a:rPr>
              <a:t>Inventory Management Optimization</a:t>
            </a:r>
            <a:endParaRPr lang="en-US" sz="2875" dirty="0">
              <a:solidFill>
                <a:schemeClr val="accent6">
                  <a:lumMod val="50000"/>
                </a:schemeClr>
              </a:solidFill>
            </a:endParaRPr>
          </a:p>
        </p:txBody>
      </p:sp>
      <p:pic>
        <p:nvPicPr>
          <p:cNvPr id="4" name="Image 1" descr="preencoded.png"/>
          <p:cNvPicPr>
            <a:picLocks noChangeAspect="1"/>
          </p:cNvPicPr>
          <p:nvPr/>
        </p:nvPicPr>
        <p:blipFill>
          <a:blip r:embed="rId4"/>
          <a:stretch>
            <a:fillRect/>
          </a:stretch>
        </p:blipFill>
        <p:spPr>
          <a:xfrm>
            <a:off x="514548" y="2923580"/>
            <a:ext cx="735112" cy="1176238"/>
          </a:xfrm>
          <a:prstGeom prst="rect">
            <a:avLst/>
          </a:prstGeom>
        </p:spPr>
      </p:pic>
      <p:sp>
        <p:nvSpPr>
          <p:cNvPr id="5" name="Text 1"/>
          <p:cNvSpPr/>
          <p:nvPr/>
        </p:nvSpPr>
        <p:spPr>
          <a:xfrm>
            <a:off x="1470125" y="3070522"/>
            <a:ext cx="1949351" cy="229692"/>
          </a:xfrm>
          <a:prstGeom prst="rect">
            <a:avLst/>
          </a:prstGeom>
          <a:noFill/>
          <a:ln/>
        </p:spPr>
        <p:txBody>
          <a:bodyPr wrap="none" lIns="0" tIns="0" rIns="0" bIns="0" rtlCol="0" anchor="t"/>
          <a:lstStyle/>
          <a:p>
            <a:pPr>
              <a:lnSpc>
                <a:spcPts val="1792"/>
              </a:lnSpc>
            </a:pPr>
            <a:r>
              <a:rPr lang="en-US" sz="1417" dirty="0">
                <a:latin typeface="Montserrat" pitchFamily="34" charset="0"/>
                <a:ea typeface="Montserrat" pitchFamily="34" charset="-122"/>
                <a:cs typeface="Montserrat" pitchFamily="34" charset="-120"/>
              </a:rPr>
              <a:t>Demand Forecasting</a:t>
            </a:r>
            <a:endParaRPr lang="en-US" sz="1417" dirty="0"/>
          </a:p>
        </p:txBody>
      </p:sp>
      <p:sp>
        <p:nvSpPr>
          <p:cNvPr id="6" name="Text 2"/>
          <p:cNvSpPr/>
          <p:nvPr/>
        </p:nvSpPr>
        <p:spPr>
          <a:xfrm>
            <a:off x="1470124" y="3388419"/>
            <a:ext cx="10207328" cy="470495"/>
          </a:xfrm>
          <a:prstGeom prst="rect">
            <a:avLst/>
          </a:prstGeom>
          <a:noFill/>
          <a:ln/>
        </p:spPr>
        <p:txBody>
          <a:bodyPr wrap="square" lIns="0" tIns="0" rIns="0" bIns="0" rtlCol="0" anchor="t"/>
          <a:lstStyle/>
          <a:p>
            <a:pPr>
              <a:lnSpc>
                <a:spcPts val="1833"/>
              </a:lnSpc>
            </a:pPr>
            <a:r>
              <a:rPr lang="en-US" sz="1125" dirty="0">
                <a:solidFill>
                  <a:schemeClr val="bg2">
                    <a:lumMod val="10000"/>
                  </a:schemeClr>
                </a:solidFill>
                <a:latin typeface="Heebo Light" pitchFamily="34" charset="0"/>
                <a:ea typeface="Heebo Light" pitchFamily="34" charset="-122"/>
                <a:cs typeface="Heebo Light" pitchFamily="34" charset="-120"/>
              </a:rPr>
              <a:t>The predictive model can be used to forecast demand for specific products within each customer segment. This helps anticipate future demand and optimize inventory levels, reducing stockouts and excess inventory.</a:t>
            </a:r>
            <a:endParaRPr lang="en-US" sz="1125" dirty="0">
              <a:solidFill>
                <a:schemeClr val="bg2">
                  <a:lumMod val="10000"/>
                </a:schemeClr>
              </a:solidFill>
            </a:endParaRPr>
          </a:p>
        </p:txBody>
      </p:sp>
      <p:pic>
        <p:nvPicPr>
          <p:cNvPr id="7" name="Image 2" descr="preencoded.png"/>
          <p:cNvPicPr>
            <a:picLocks noChangeAspect="1"/>
          </p:cNvPicPr>
          <p:nvPr/>
        </p:nvPicPr>
        <p:blipFill>
          <a:blip r:embed="rId5"/>
          <a:stretch>
            <a:fillRect/>
          </a:stretch>
        </p:blipFill>
        <p:spPr>
          <a:xfrm>
            <a:off x="514548" y="4099819"/>
            <a:ext cx="735112" cy="1176238"/>
          </a:xfrm>
          <a:prstGeom prst="rect">
            <a:avLst/>
          </a:prstGeom>
        </p:spPr>
      </p:pic>
      <p:sp>
        <p:nvSpPr>
          <p:cNvPr id="8" name="Text 3"/>
          <p:cNvSpPr/>
          <p:nvPr/>
        </p:nvSpPr>
        <p:spPr>
          <a:xfrm>
            <a:off x="1470124" y="4246761"/>
            <a:ext cx="1837928" cy="229692"/>
          </a:xfrm>
          <a:prstGeom prst="rect">
            <a:avLst/>
          </a:prstGeom>
          <a:noFill/>
          <a:ln/>
        </p:spPr>
        <p:txBody>
          <a:bodyPr wrap="none" lIns="0" tIns="0" rIns="0" bIns="0" rtlCol="0" anchor="t"/>
          <a:lstStyle/>
          <a:p>
            <a:pPr>
              <a:lnSpc>
                <a:spcPts val="1792"/>
              </a:lnSpc>
            </a:pPr>
            <a:r>
              <a:rPr lang="en-US" sz="1417" dirty="0">
                <a:latin typeface="Montserrat" pitchFamily="34" charset="0"/>
                <a:ea typeface="Montserrat" pitchFamily="34" charset="-122"/>
                <a:cs typeface="Montserrat" pitchFamily="34" charset="-120"/>
              </a:rPr>
              <a:t>Product Sourcing</a:t>
            </a:r>
            <a:endParaRPr lang="en-US" sz="1417" dirty="0"/>
          </a:p>
        </p:txBody>
      </p:sp>
      <p:sp>
        <p:nvSpPr>
          <p:cNvPr id="9" name="Text 4"/>
          <p:cNvSpPr/>
          <p:nvPr/>
        </p:nvSpPr>
        <p:spPr>
          <a:xfrm>
            <a:off x="1470124" y="4564658"/>
            <a:ext cx="10207328" cy="470495"/>
          </a:xfrm>
          <a:prstGeom prst="rect">
            <a:avLst/>
          </a:prstGeom>
          <a:noFill/>
          <a:ln/>
        </p:spPr>
        <p:txBody>
          <a:bodyPr wrap="square" lIns="0" tIns="0" rIns="0" bIns="0" rtlCol="0" anchor="t"/>
          <a:lstStyle/>
          <a:p>
            <a:pPr>
              <a:lnSpc>
                <a:spcPts val="1833"/>
              </a:lnSpc>
            </a:pPr>
            <a:r>
              <a:rPr lang="en-US" sz="1125" dirty="0">
                <a:solidFill>
                  <a:schemeClr val="bg2">
                    <a:lumMod val="10000"/>
                  </a:schemeClr>
                </a:solidFill>
                <a:latin typeface="Heebo Light" pitchFamily="34" charset="0"/>
                <a:ea typeface="Heebo Light" pitchFamily="34" charset="-122"/>
                <a:cs typeface="Heebo Light" pitchFamily="34" charset="-120"/>
              </a:rPr>
              <a:t>Insights into customer preferences and purchase behavior can inform product sourcing strategies. The company can prioritize products that are in high demand based on the segmentation and predictive models.</a:t>
            </a:r>
            <a:endParaRPr lang="en-US" sz="1125" dirty="0">
              <a:solidFill>
                <a:schemeClr val="bg2">
                  <a:lumMod val="10000"/>
                </a:schemeClr>
              </a:solidFill>
            </a:endParaRPr>
          </a:p>
        </p:txBody>
      </p:sp>
      <p:pic>
        <p:nvPicPr>
          <p:cNvPr id="10" name="Image 3" descr="preencoded.png"/>
          <p:cNvPicPr>
            <a:picLocks noChangeAspect="1"/>
          </p:cNvPicPr>
          <p:nvPr/>
        </p:nvPicPr>
        <p:blipFill>
          <a:blip r:embed="rId6"/>
          <a:stretch>
            <a:fillRect/>
          </a:stretch>
        </p:blipFill>
        <p:spPr>
          <a:xfrm>
            <a:off x="514548" y="5276057"/>
            <a:ext cx="735112" cy="1176238"/>
          </a:xfrm>
          <a:prstGeom prst="rect">
            <a:avLst/>
          </a:prstGeom>
        </p:spPr>
      </p:pic>
      <p:sp>
        <p:nvSpPr>
          <p:cNvPr id="11" name="Text 5"/>
          <p:cNvSpPr/>
          <p:nvPr/>
        </p:nvSpPr>
        <p:spPr>
          <a:xfrm>
            <a:off x="1470124" y="5422999"/>
            <a:ext cx="2129532" cy="229692"/>
          </a:xfrm>
          <a:prstGeom prst="rect">
            <a:avLst/>
          </a:prstGeom>
          <a:noFill/>
          <a:ln/>
        </p:spPr>
        <p:txBody>
          <a:bodyPr wrap="none" lIns="0" tIns="0" rIns="0" bIns="0" rtlCol="0" anchor="t"/>
          <a:lstStyle/>
          <a:p>
            <a:pPr>
              <a:lnSpc>
                <a:spcPts val="1792"/>
              </a:lnSpc>
            </a:pPr>
            <a:r>
              <a:rPr lang="en-US" sz="1417" dirty="0">
                <a:latin typeface="Montserrat" pitchFamily="34" charset="0"/>
                <a:ea typeface="Montserrat" pitchFamily="34" charset="-122"/>
                <a:cs typeface="Montserrat" pitchFamily="34" charset="-120"/>
              </a:rPr>
              <a:t>Inventory Optimization</a:t>
            </a:r>
            <a:endParaRPr lang="en-US" sz="1417" dirty="0"/>
          </a:p>
        </p:txBody>
      </p:sp>
      <p:sp>
        <p:nvSpPr>
          <p:cNvPr id="12" name="Text 6"/>
          <p:cNvSpPr/>
          <p:nvPr/>
        </p:nvSpPr>
        <p:spPr>
          <a:xfrm>
            <a:off x="1470124" y="5740896"/>
            <a:ext cx="10207328" cy="470495"/>
          </a:xfrm>
          <a:prstGeom prst="rect">
            <a:avLst/>
          </a:prstGeom>
          <a:noFill/>
          <a:ln/>
        </p:spPr>
        <p:txBody>
          <a:bodyPr wrap="square" lIns="0" tIns="0" rIns="0" bIns="0" rtlCol="0" anchor="t"/>
          <a:lstStyle/>
          <a:p>
            <a:pPr>
              <a:lnSpc>
                <a:spcPts val="1833"/>
              </a:lnSpc>
            </a:pPr>
            <a:r>
              <a:rPr lang="en-US" sz="1125" dirty="0">
                <a:solidFill>
                  <a:schemeClr val="bg2">
                    <a:lumMod val="10000"/>
                  </a:schemeClr>
                </a:solidFill>
                <a:latin typeface="Heebo Light" pitchFamily="34" charset="0"/>
                <a:ea typeface="Heebo Light" pitchFamily="34" charset="-122"/>
                <a:cs typeface="Heebo Light" pitchFamily="34" charset="-120"/>
              </a:rPr>
              <a:t>By predicting demand more accurately, the company can adjust inventory levels and optimize storage space to ensure efficient allocation of resources. This leads to cost savings and improved supply chain management.</a:t>
            </a:r>
            <a:endParaRPr lang="en-US" sz="1125" dirty="0">
              <a:solidFill>
                <a:schemeClr val="bg2">
                  <a:lumMod val="1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166912"/>
            <a:ext cx="6626126" cy="590649"/>
          </a:xfrm>
          <a:prstGeom prst="rect">
            <a:avLst/>
          </a:prstGeom>
          <a:noFill/>
          <a:ln/>
        </p:spPr>
        <p:txBody>
          <a:bodyPr wrap="none" lIns="0" tIns="0" rIns="0" bIns="0" rtlCol="0" anchor="t"/>
          <a:lstStyle/>
          <a:p>
            <a:pPr>
              <a:lnSpc>
                <a:spcPts val="4625"/>
              </a:lnSpc>
            </a:pPr>
            <a:r>
              <a:rPr lang="en-US" sz="3708" dirty="0">
                <a:solidFill>
                  <a:schemeClr val="bg2">
                    <a:lumMod val="10000"/>
                  </a:schemeClr>
                </a:solidFill>
                <a:latin typeface="Montserrat" pitchFamily="34" charset="0"/>
                <a:ea typeface="Montserrat" pitchFamily="34" charset="-122"/>
                <a:cs typeface="Montserrat" pitchFamily="34" charset="-120"/>
              </a:rPr>
              <a:t>Project Benefits and Impact</a:t>
            </a:r>
            <a:endParaRPr lang="en-US" sz="3708" dirty="0">
              <a:solidFill>
                <a:schemeClr val="bg2">
                  <a:lumMod val="10000"/>
                </a:schemeClr>
              </a:solidFill>
            </a:endParaRPr>
          </a:p>
        </p:txBody>
      </p:sp>
      <p:pic>
        <p:nvPicPr>
          <p:cNvPr id="3" name="Image 0" descr="preencoded.png"/>
          <p:cNvPicPr>
            <a:picLocks noChangeAspect="1"/>
          </p:cNvPicPr>
          <p:nvPr/>
        </p:nvPicPr>
        <p:blipFill>
          <a:blip r:embed="rId3"/>
          <a:stretch>
            <a:fillRect/>
          </a:stretch>
        </p:blipFill>
        <p:spPr>
          <a:xfrm>
            <a:off x="2840633" y="2135584"/>
            <a:ext cx="1076028" cy="673298"/>
          </a:xfrm>
          <a:prstGeom prst="rect">
            <a:avLst/>
          </a:prstGeom>
        </p:spPr>
      </p:pic>
      <p:sp>
        <p:nvSpPr>
          <p:cNvPr id="4" name="Text 1"/>
          <p:cNvSpPr/>
          <p:nvPr/>
        </p:nvSpPr>
        <p:spPr>
          <a:xfrm>
            <a:off x="3335933" y="2355851"/>
            <a:ext cx="85328" cy="377924"/>
          </a:xfrm>
          <a:prstGeom prst="rect">
            <a:avLst/>
          </a:prstGeom>
          <a:noFill/>
          <a:ln/>
        </p:spPr>
        <p:txBody>
          <a:bodyPr wrap="none" lIns="0" tIns="0" rIns="0" bIns="0" rtlCol="0" anchor="t"/>
          <a:lstStyle/>
          <a:p>
            <a:pPr algn="ctr">
              <a:lnSpc>
                <a:spcPts val="2958"/>
              </a:lnSpc>
            </a:pPr>
            <a:r>
              <a:rPr lang="en-US" sz="1833" dirty="0">
                <a:solidFill>
                  <a:srgbClr val="DCD7E5"/>
                </a:solidFill>
                <a:latin typeface="Montserrat" pitchFamily="34" charset="0"/>
                <a:ea typeface="Montserrat" pitchFamily="34" charset="-122"/>
                <a:cs typeface="Montserrat" pitchFamily="34" charset="-120"/>
              </a:rPr>
              <a:t>1</a:t>
            </a:r>
            <a:endParaRPr lang="en-US" sz="1833" dirty="0"/>
          </a:p>
        </p:txBody>
      </p:sp>
      <p:sp>
        <p:nvSpPr>
          <p:cNvPr id="5" name="Text 2"/>
          <p:cNvSpPr/>
          <p:nvPr/>
        </p:nvSpPr>
        <p:spPr>
          <a:xfrm>
            <a:off x="4105672" y="2324596"/>
            <a:ext cx="4005263" cy="295275"/>
          </a:xfrm>
          <a:prstGeom prst="rect">
            <a:avLst/>
          </a:prstGeom>
          <a:noFill/>
          <a:ln/>
        </p:spPr>
        <p:txBody>
          <a:bodyPr wrap="none" lIns="0" tIns="0" rIns="0" bIns="0" rtlCol="0" anchor="t"/>
          <a:lstStyle/>
          <a:p>
            <a:pPr>
              <a:lnSpc>
                <a:spcPts val="2292"/>
              </a:lnSpc>
            </a:pPr>
            <a:r>
              <a:rPr lang="en-US" sz="1833" dirty="0">
                <a:latin typeface="Montserrat" pitchFamily="34" charset="0"/>
                <a:ea typeface="Montserrat" pitchFamily="34" charset="-122"/>
                <a:cs typeface="Montserrat" pitchFamily="34" charset="-120"/>
              </a:rPr>
              <a:t>Improved Customer Engagement</a:t>
            </a:r>
            <a:endParaRPr lang="en-US" sz="1833" dirty="0"/>
          </a:p>
        </p:txBody>
      </p:sp>
      <p:sp>
        <p:nvSpPr>
          <p:cNvPr id="6" name="Shape 3"/>
          <p:cNvSpPr/>
          <p:nvPr/>
        </p:nvSpPr>
        <p:spPr>
          <a:xfrm>
            <a:off x="3963889" y="2819797"/>
            <a:ext cx="7519393" cy="12700"/>
          </a:xfrm>
          <a:prstGeom prst="roundRect">
            <a:avLst>
              <a:gd name="adj" fmla="val 625116"/>
            </a:avLst>
          </a:prstGeom>
          <a:solidFill>
            <a:srgbClr val="4A2C85"/>
          </a:solidFill>
          <a:ln/>
        </p:spPr>
      </p:sp>
      <p:pic>
        <p:nvPicPr>
          <p:cNvPr id="7" name="Image 1" descr="preencoded.png"/>
          <p:cNvPicPr>
            <a:picLocks noChangeAspect="1"/>
          </p:cNvPicPr>
          <p:nvPr/>
        </p:nvPicPr>
        <p:blipFill>
          <a:blip r:embed="rId4"/>
          <a:stretch>
            <a:fillRect/>
          </a:stretch>
        </p:blipFill>
        <p:spPr>
          <a:xfrm>
            <a:off x="2302669" y="2856111"/>
            <a:ext cx="2152055" cy="673298"/>
          </a:xfrm>
          <a:prstGeom prst="rect">
            <a:avLst/>
          </a:prstGeom>
        </p:spPr>
      </p:pic>
      <p:sp>
        <p:nvSpPr>
          <p:cNvPr id="8" name="Text 4"/>
          <p:cNvSpPr/>
          <p:nvPr/>
        </p:nvSpPr>
        <p:spPr>
          <a:xfrm>
            <a:off x="3311625" y="3003749"/>
            <a:ext cx="134144" cy="377924"/>
          </a:xfrm>
          <a:prstGeom prst="rect">
            <a:avLst/>
          </a:prstGeom>
          <a:noFill/>
          <a:ln/>
        </p:spPr>
        <p:txBody>
          <a:bodyPr wrap="none" lIns="0" tIns="0" rIns="0" bIns="0" rtlCol="0" anchor="t"/>
          <a:lstStyle/>
          <a:p>
            <a:pPr algn="ctr">
              <a:lnSpc>
                <a:spcPts val="2958"/>
              </a:lnSpc>
            </a:pPr>
            <a:r>
              <a:rPr lang="en-US" sz="1833" dirty="0">
                <a:solidFill>
                  <a:srgbClr val="DCD7E5"/>
                </a:solidFill>
                <a:latin typeface="Montserrat" pitchFamily="34" charset="0"/>
                <a:ea typeface="Montserrat" pitchFamily="34" charset="-122"/>
                <a:cs typeface="Montserrat" pitchFamily="34" charset="-120"/>
              </a:rPr>
              <a:t>2</a:t>
            </a:r>
            <a:endParaRPr lang="en-US" sz="1833" dirty="0"/>
          </a:p>
        </p:txBody>
      </p:sp>
      <p:sp>
        <p:nvSpPr>
          <p:cNvPr id="9" name="Text 5"/>
          <p:cNvSpPr/>
          <p:nvPr/>
        </p:nvSpPr>
        <p:spPr>
          <a:xfrm>
            <a:off x="4643735" y="3045123"/>
            <a:ext cx="3672086" cy="295275"/>
          </a:xfrm>
          <a:prstGeom prst="rect">
            <a:avLst/>
          </a:prstGeom>
          <a:noFill/>
          <a:ln/>
        </p:spPr>
        <p:txBody>
          <a:bodyPr wrap="none" lIns="0" tIns="0" rIns="0" bIns="0" rtlCol="0" anchor="t"/>
          <a:lstStyle/>
          <a:p>
            <a:pPr>
              <a:lnSpc>
                <a:spcPts val="2292"/>
              </a:lnSpc>
            </a:pPr>
            <a:r>
              <a:rPr lang="en-US" sz="1833" dirty="0">
                <a:latin typeface="Montserrat" pitchFamily="34" charset="0"/>
                <a:ea typeface="Montserrat" pitchFamily="34" charset="-122"/>
                <a:cs typeface="Montserrat" pitchFamily="34" charset="-120"/>
              </a:rPr>
              <a:t>Enhanced Customer Retention</a:t>
            </a:r>
            <a:endParaRPr lang="en-US" sz="1833" dirty="0"/>
          </a:p>
        </p:txBody>
      </p:sp>
      <p:sp>
        <p:nvSpPr>
          <p:cNvPr id="10" name="Shape 6"/>
          <p:cNvSpPr/>
          <p:nvPr/>
        </p:nvSpPr>
        <p:spPr>
          <a:xfrm>
            <a:off x="4501952" y="3540323"/>
            <a:ext cx="6981329" cy="12700"/>
          </a:xfrm>
          <a:prstGeom prst="roundRect">
            <a:avLst>
              <a:gd name="adj" fmla="val 625116"/>
            </a:avLst>
          </a:prstGeom>
          <a:solidFill>
            <a:srgbClr val="4A2C85"/>
          </a:solidFill>
          <a:ln/>
        </p:spPr>
      </p:sp>
      <p:pic>
        <p:nvPicPr>
          <p:cNvPr id="11" name="Image 2" descr="preencoded.png"/>
          <p:cNvPicPr>
            <a:picLocks noChangeAspect="1"/>
          </p:cNvPicPr>
          <p:nvPr/>
        </p:nvPicPr>
        <p:blipFill>
          <a:blip r:embed="rId5"/>
          <a:stretch>
            <a:fillRect/>
          </a:stretch>
        </p:blipFill>
        <p:spPr>
          <a:xfrm>
            <a:off x="1764606" y="3576638"/>
            <a:ext cx="3228082" cy="673298"/>
          </a:xfrm>
          <a:prstGeom prst="rect">
            <a:avLst/>
          </a:prstGeom>
        </p:spPr>
      </p:pic>
      <p:sp>
        <p:nvSpPr>
          <p:cNvPr id="12" name="Text 7"/>
          <p:cNvSpPr/>
          <p:nvPr/>
        </p:nvSpPr>
        <p:spPr>
          <a:xfrm>
            <a:off x="3311922" y="3724276"/>
            <a:ext cx="133251" cy="377924"/>
          </a:xfrm>
          <a:prstGeom prst="rect">
            <a:avLst/>
          </a:prstGeom>
          <a:noFill/>
          <a:ln/>
        </p:spPr>
        <p:txBody>
          <a:bodyPr wrap="none" lIns="0" tIns="0" rIns="0" bIns="0" rtlCol="0" anchor="t"/>
          <a:lstStyle/>
          <a:p>
            <a:pPr algn="ctr">
              <a:lnSpc>
                <a:spcPts val="2958"/>
              </a:lnSpc>
            </a:pPr>
            <a:r>
              <a:rPr lang="en-US" sz="1833" dirty="0">
                <a:solidFill>
                  <a:srgbClr val="DCD7E5"/>
                </a:solidFill>
                <a:latin typeface="Montserrat" pitchFamily="34" charset="0"/>
                <a:ea typeface="Montserrat" pitchFamily="34" charset="-122"/>
                <a:cs typeface="Montserrat" pitchFamily="34" charset="-120"/>
              </a:rPr>
              <a:t>3</a:t>
            </a:r>
            <a:endParaRPr lang="en-US" sz="1833" dirty="0"/>
          </a:p>
        </p:txBody>
      </p:sp>
      <p:sp>
        <p:nvSpPr>
          <p:cNvPr id="13" name="Text 8"/>
          <p:cNvSpPr/>
          <p:nvPr/>
        </p:nvSpPr>
        <p:spPr>
          <a:xfrm>
            <a:off x="5181700" y="3765649"/>
            <a:ext cx="2252861" cy="295275"/>
          </a:xfrm>
          <a:prstGeom prst="rect">
            <a:avLst/>
          </a:prstGeom>
          <a:noFill/>
          <a:ln/>
        </p:spPr>
        <p:txBody>
          <a:bodyPr wrap="none" lIns="0" tIns="0" rIns="0" bIns="0" rtlCol="0" anchor="t"/>
          <a:lstStyle/>
          <a:p>
            <a:pPr>
              <a:lnSpc>
                <a:spcPts val="2292"/>
              </a:lnSpc>
            </a:pPr>
            <a:r>
              <a:rPr lang="en-US" sz="1833" dirty="0">
                <a:latin typeface="Montserrat" pitchFamily="34" charset="0"/>
                <a:ea typeface="Montserrat" pitchFamily="34" charset="-122"/>
                <a:cs typeface="Montserrat" pitchFamily="34" charset="-120"/>
              </a:rPr>
              <a:t>Increased Revenue</a:t>
            </a:r>
            <a:endParaRPr lang="en-US" sz="1833" dirty="0"/>
          </a:p>
        </p:txBody>
      </p:sp>
      <p:sp>
        <p:nvSpPr>
          <p:cNvPr id="14" name="Shape 9"/>
          <p:cNvSpPr/>
          <p:nvPr/>
        </p:nvSpPr>
        <p:spPr>
          <a:xfrm>
            <a:off x="5039916" y="4260850"/>
            <a:ext cx="6443365" cy="12700"/>
          </a:xfrm>
          <a:prstGeom prst="roundRect">
            <a:avLst>
              <a:gd name="adj" fmla="val 625116"/>
            </a:avLst>
          </a:prstGeom>
          <a:solidFill>
            <a:srgbClr val="4A2C85"/>
          </a:solidFill>
          <a:ln/>
        </p:spPr>
      </p:sp>
      <p:pic>
        <p:nvPicPr>
          <p:cNvPr id="15" name="Image 3" descr="preencoded.png"/>
          <p:cNvPicPr>
            <a:picLocks noChangeAspect="1"/>
          </p:cNvPicPr>
          <p:nvPr/>
        </p:nvPicPr>
        <p:blipFill>
          <a:blip r:embed="rId6"/>
          <a:stretch>
            <a:fillRect/>
          </a:stretch>
        </p:blipFill>
        <p:spPr>
          <a:xfrm>
            <a:off x="1226642" y="4297164"/>
            <a:ext cx="4304109" cy="673298"/>
          </a:xfrm>
          <a:prstGeom prst="rect">
            <a:avLst/>
          </a:prstGeom>
        </p:spPr>
      </p:pic>
      <p:sp>
        <p:nvSpPr>
          <p:cNvPr id="16" name="Text 10"/>
          <p:cNvSpPr/>
          <p:nvPr/>
        </p:nvSpPr>
        <p:spPr>
          <a:xfrm>
            <a:off x="3300512" y="4444802"/>
            <a:ext cx="156170" cy="377924"/>
          </a:xfrm>
          <a:prstGeom prst="rect">
            <a:avLst/>
          </a:prstGeom>
          <a:noFill/>
          <a:ln/>
        </p:spPr>
        <p:txBody>
          <a:bodyPr wrap="none" lIns="0" tIns="0" rIns="0" bIns="0" rtlCol="0" anchor="t"/>
          <a:lstStyle/>
          <a:p>
            <a:pPr algn="ctr">
              <a:lnSpc>
                <a:spcPts val="2958"/>
              </a:lnSpc>
            </a:pPr>
            <a:r>
              <a:rPr lang="en-US" sz="1833" dirty="0">
                <a:solidFill>
                  <a:srgbClr val="DCD7E5"/>
                </a:solidFill>
                <a:latin typeface="Montserrat" pitchFamily="34" charset="0"/>
                <a:ea typeface="Montserrat" pitchFamily="34" charset="-122"/>
                <a:cs typeface="Montserrat" pitchFamily="34" charset="-120"/>
              </a:rPr>
              <a:t>4</a:t>
            </a:r>
            <a:endParaRPr lang="en-US" sz="1833" dirty="0"/>
          </a:p>
        </p:txBody>
      </p:sp>
      <p:sp>
        <p:nvSpPr>
          <p:cNvPr id="17" name="Text 11"/>
          <p:cNvSpPr/>
          <p:nvPr/>
        </p:nvSpPr>
        <p:spPr>
          <a:xfrm>
            <a:off x="5719763" y="4486176"/>
            <a:ext cx="4109641" cy="295275"/>
          </a:xfrm>
          <a:prstGeom prst="rect">
            <a:avLst/>
          </a:prstGeom>
          <a:noFill/>
          <a:ln/>
        </p:spPr>
        <p:txBody>
          <a:bodyPr wrap="none" lIns="0" tIns="0" rIns="0" bIns="0" rtlCol="0" anchor="t"/>
          <a:lstStyle/>
          <a:p>
            <a:pPr>
              <a:lnSpc>
                <a:spcPts val="2292"/>
              </a:lnSpc>
            </a:pPr>
            <a:r>
              <a:rPr lang="en-US" sz="1833" dirty="0">
                <a:latin typeface="Montserrat" pitchFamily="34" charset="0"/>
                <a:ea typeface="Montserrat" pitchFamily="34" charset="-122"/>
                <a:cs typeface="Montserrat" pitchFamily="34" charset="-120"/>
              </a:rPr>
              <a:t>Optimized Inventory Management</a:t>
            </a:r>
            <a:endParaRPr lang="en-US" sz="1833" dirty="0"/>
          </a:p>
        </p:txBody>
      </p:sp>
      <p:sp>
        <p:nvSpPr>
          <p:cNvPr id="18" name="Shape 12"/>
          <p:cNvSpPr/>
          <p:nvPr/>
        </p:nvSpPr>
        <p:spPr>
          <a:xfrm>
            <a:off x="5577979" y="4981377"/>
            <a:ext cx="5905302" cy="12700"/>
          </a:xfrm>
          <a:prstGeom prst="roundRect">
            <a:avLst>
              <a:gd name="adj" fmla="val 625116"/>
            </a:avLst>
          </a:prstGeom>
          <a:solidFill>
            <a:srgbClr val="4A2C85"/>
          </a:solidFill>
          <a:ln/>
        </p:spPr>
      </p:sp>
      <p:pic>
        <p:nvPicPr>
          <p:cNvPr id="19" name="Image 4" descr="preencoded.png"/>
          <p:cNvPicPr>
            <a:picLocks noChangeAspect="1"/>
          </p:cNvPicPr>
          <p:nvPr/>
        </p:nvPicPr>
        <p:blipFill>
          <a:blip r:embed="rId7"/>
          <a:stretch>
            <a:fillRect/>
          </a:stretch>
        </p:blipFill>
        <p:spPr>
          <a:xfrm>
            <a:off x="688578" y="5017691"/>
            <a:ext cx="5380137" cy="673298"/>
          </a:xfrm>
          <a:prstGeom prst="rect">
            <a:avLst/>
          </a:prstGeom>
        </p:spPr>
      </p:pic>
      <p:sp>
        <p:nvSpPr>
          <p:cNvPr id="20" name="Text 13"/>
          <p:cNvSpPr/>
          <p:nvPr/>
        </p:nvSpPr>
        <p:spPr>
          <a:xfrm>
            <a:off x="3311723" y="5165329"/>
            <a:ext cx="133747" cy="377924"/>
          </a:xfrm>
          <a:prstGeom prst="rect">
            <a:avLst/>
          </a:prstGeom>
          <a:noFill/>
          <a:ln/>
        </p:spPr>
        <p:txBody>
          <a:bodyPr wrap="none" lIns="0" tIns="0" rIns="0" bIns="0" rtlCol="0" anchor="t"/>
          <a:lstStyle/>
          <a:p>
            <a:pPr algn="ctr">
              <a:lnSpc>
                <a:spcPts val="2958"/>
              </a:lnSpc>
            </a:pPr>
            <a:r>
              <a:rPr lang="en-US" sz="1833" dirty="0">
                <a:solidFill>
                  <a:srgbClr val="DCD7E5"/>
                </a:solidFill>
                <a:latin typeface="Montserrat" pitchFamily="34" charset="0"/>
                <a:ea typeface="Montserrat" pitchFamily="34" charset="-122"/>
                <a:cs typeface="Montserrat" pitchFamily="34" charset="-120"/>
              </a:rPr>
              <a:t>5</a:t>
            </a:r>
            <a:endParaRPr lang="en-US" sz="1833" dirty="0"/>
          </a:p>
        </p:txBody>
      </p:sp>
      <p:sp>
        <p:nvSpPr>
          <p:cNvPr id="21" name="Text 14"/>
          <p:cNvSpPr/>
          <p:nvPr/>
        </p:nvSpPr>
        <p:spPr>
          <a:xfrm>
            <a:off x="6257727" y="5206703"/>
            <a:ext cx="3433564" cy="295275"/>
          </a:xfrm>
          <a:prstGeom prst="rect">
            <a:avLst/>
          </a:prstGeom>
          <a:noFill/>
          <a:ln/>
        </p:spPr>
        <p:txBody>
          <a:bodyPr wrap="none" lIns="0" tIns="0" rIns="0" bIns="0" rtlCol="0" anchor="t"/>
          <a:lstStyle/>
          <a:p>
            <a:pPr>
              <a:lnSpc>
                <a:spcPts val="2292"/>
              </a:lnSpc>
            </a:pPr>
            <a:r>
              <a:rPr lang="en-US" sz="1833" dirty="0">
                <a:latin typeface="Montserrat" pitchFamily="34" charset="0"/>
                <a:ea typeface="Montserrat" pitchFamily="34" charset="-122"/>
                <a:cs typeface="Montserrat" pitchFamily="34" charset="-120"/>
              </a:rPr>
              <a:t>Sustainable Business Growth</a:t>
            </a:r>
            <a:endParaRPr lang="en-US" sz="183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924789-990C-41D3-84AB-D7F5C992EFC3}"/>
              </a:ext>
            </a:extLst>
          </p:cNvPr>
          <p:cNvSpPr txBox="1"/>
          <p:nvPr/>
        </p:nvSpPr>
        <p:spPr>
          <a:xfrm>
            <a:off x="3766705" y="275059"/>
            <a:ext cx="6096000" cy="553998"/>
          </a:xfrm>
          <a:prstGeom prst="rect">
            <a:avLst/>
          </a:prstGeom>
          <a:noFill/>
        </p:spPr>
        <p:txBody>
          <a:bodyPr wrap="square">
            <a:spAutoFit/>
          </a:bodyPr>
          <a:lstStyle/>
          <a:p>
            <a:pPr>
              <a:lnSpc>
                <a:spcPts val="3583"/>
              </a:lnSpc>
            </a:pPr>
            <a:r>
              <a:rPr lang="en-US" sz="3000" dirty="0">
                <a:solidFill>
                  <a:schemeClr val="accent6">
                    <a:lumMod val="50000"/>
                  </a:schemeClr>
                </a:solidFill>
                <a:latin typeface="Montserrat" pitchFamily="34" charset="0"/>
              </a:rPr>
              <a:t>SYSTEM DESIGN</a:t>
            </a:r>
            <a:endParaRPr lang="en-US" sz="3000" dirty="0">
              <a:solidFill>
                <a:schemeClr val="accent6">
                  <a:lumMod val="50000"/>
                </a:schemeClr>
              </a:solidFill>
            </a:endParaRPr>
          </a:p>
        </p:txBody>
      </p:sp>
      <p:sp>
        <p:nvSpPr>
          <p:cNvPr id="5" name="TextBox 4">
            <a:extLst>
              <a:ext uri="{FF2B5EF4-FFF2-40B4-BE49-F238E27FC236}">
                <a16:creationId xmlns:a16="http://schemas.microsoft.com/office/drawing/2014/main" id="{5DDF8D2F-54AC-6E00-FEE0-2EA72E958D96}"/>
              </a:ext>
            </a:extLst>
          </p:cNvPr>
          <p:cNvSpPr txBox="1"/>
          <p:nvPr/>
        </p:nvSpPr>
        <p:spPr>
          <a:xfrm>
            <a:off x="718705" y="880580"/>
            <a:ext cx="6096000" cy="339388"/>
          </a:xfrm>
          <a:prstGeom prst="rect">
            <a:avLst/>
          </a:prstGeom>
          <a:noFill/>
        </p:spPr>
        <p:txBody>
          <a:bodyPr wrap="square">
            <a:spAutoFit/>
          </a:bodyPr>
          <a:lstStyle/>
          <a:p>
            <a:pPr marL="285739" indent="-285739">
              <a:lnSpc>
                <a:spcPts val="1792"/>
              </a:lnSpc>
              <a:buAutoNum type="arabicPeriod"/>
            </a:pPr>
            <a:r>
              <a:rPr lang="en-US" sz="2333" dirty="0">
                <a:solidFill>
                  <a:srgbClr val="7030A0"/>
                </a:solidFill>
                <a:latin typeface="Montserrat" pitchFamily="34" charset="0"/>
              </a:rPr>
              <a:t>Flow Diagram</a:t>
            </a:r>
          </a:p>
        </p:txBody>
      </p:sp>
      <p:sp>
        <p:nvSpPr>
          <p:cNvPr id="13" name="TextBox 12">
            <a:extLst>
              <a:ext uri="{FF2B5EF4-FFF2-40B4-BE49-F238E27FC236}">
                <a16:creationId xmlns:a16="http://schemas.microsoft.com/office/drawing/2014/main" id="{278B2FAF-2CC5-FDFE-CE6D-9BB796219CB6}"/>
              </a:ext>
            </a:extLst>
          </p:cNvPr>
          <p:cNvSpPr txBox="1"/>
          <p:nvPr/>
        </p:nvSpPr>
        <p:spPr>
          <a:xfrm>
            <a:off x="857250" y="1411634"/>
            <a:ext cx="8745682" cy="4791696"/>
          </a:xfrm>
          <a:prstGeom prst="rect">
            <a:avLst/>
          </a:prstGeom>
          <a:noFill/>
        </p:spPr>
        <p:txBody>
          <a:bodyPr wrap="square">
            <a:spAutoFit/>
          </a:bodyPr>
          <a:lstStyle/>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Firstly I take the dataset, in my case, it is an E-Commerce dataset, load them using pandas.</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Mainly I took first data preprocessing in steps like are : </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     Filtering</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     Cleaning</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     Normalization</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     Feature Engineering</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     Encoding</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Next, I search for any missing or duplicate values and outliers in any of the rows, as the K-Prototype Algorithm cannot handle any missing or duplicate values. </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Also removing outlier based on statistical rules.</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Next processing data of EDA.</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Next, I seek the categorical column positions from the dataset, and we convert the data frame to a matrix. </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Next, I find the optimal number of  ‘K’ using the elbow method and then I build the k-prototype model and use the </a:t>
            </a:r>
            <a:r>
              <a:rPr lang="en-GB" sz="1400" dirty="0" err="1">
                <a:solidFill>
                  <a:schemeClr val="bg2">
                    <a:lumMod val="10000"/>
                  </a:schemeClr>
                </a:solidFill>
                <a:latin typeface="Heebo Light" pitchFamily="34" charset="0"/>
                <a:ea typeface="Heebo Light" pitchFamily="34" charset="-122"/>
                <a:cs typeface="Heebo Light" pitchFamily="34" charset="-120"/>
              </a:rPr>
              <a:t>fit_predict</a:t>
            </a:r>
            <a:r>
              <a:rPr lang="en-GB" sz="1400" dirty="0">
                <a:solidFill>
                  <a:schemeClr val="bg2">
                    <a:lumMod val="10000"/>
                  </a:schemeClr>
                </a:solidFill>
                <a:latin typeface="Heebo Light" pitchFamily="34" charset="0"/>
                <a:ea typeface="Heebo Light" pitchFamily="34" charset="-122"/>
                <a:cs typeface="Heebo Light" pitchFamily="34" charset="-120"/>
              </a:rPr>
              <a:t> for it. </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Next, I add the cluster labels and then do interpretation to get the different clusters in which</a:t>
            </a:r>
          </a:p>
          <a:p>
            <a:pPr>
              <a:lnSpc>
                <a:spcPts val="2333"/>
              </a:lnSpc>
            </a:pPr>
            <a:r>
              <a:rPr lang="en-GB" sz="1400" dirty="0">
                <a:solidFill>
                  <a:schemeClr val="bg2">
                    <a:lumMod val="10000"/>
                  </a:schemeClr>
                </a:solidFill>
                <a:latin typeface="Heebo Light" pitchFamily="34" charset="0"/>
                <a:ea typeface="Heebo Light" pitchFamily="34" charset="-122"/>
                <a:cs typeface="Heebo Light" pitchFamily="34" charset="-120"/>
              </a:rPr>
              <a:t>I  identify the customer spending traits.</a:t>
            </a:r>
          </a:p>
        </p:txBody>
      </p:sp>
    </p:spTree>
    <p:extLst>
      <p:ext uri="{BB962C8B-B14F-4D97-AF65-F5344CB8AC3E}">
        <p14:creationId xmlns:p14="http://schemas.microsoft.com/office/powerpoint/2010/main" val="2558349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519D0-F77F-286C-3379-CE0852CC8B4C}"/>
              </a:ext>
            </a:extLst>
          </p:cNvPr>
          <p:cNvPicPr>
            <a:picLocks noChangeAspect="1"/>
          </p:cNvPicPr>
          <p:nvPr/>
        </p:nvPicPr>
        <p:blipFill>
          <a:blip r:embed="rId2"/>
          <a:stretch>
            <a:fillRect/>
          </a:stretch>
        </p:blipFill>
        <p:spPr>
          <a:xfrm>
            <a:off x="4368685" y="165946"/>
            <a:ext cx="2675311" cy="6553509"/>
          </a:xfrm>
          <a:prstGeom prst="rect">
            <a:avLst/>
          </a:prstGeom>
        </p:spPr>
      </p:pic>
    </p:spTree>
    <p:extLst>
      <p:ext uri="{BB962C8B-B14F-4D97-AF65-F5344CB8AC3E}">
        <p14:creationId xmlns:p14="http://schemas.microsoft.com/office/powerpoint/2010/main" val="3382476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784AC-E2A3-4EE8-E0A5-4B60364AD027}"/>
              </a:ext>
            </a:extLst>
          </p:cNvPr>
          <p:cNvPicPr>
            <a:picLocks noChangeAspect="1"/>
          </p:cNvPicPr>
          <p:nvPr/>
        </p:nvPicPr>
        <p:blipFill>
          <a:blip r:embed="rId2"/>
          <a:stretch>
            <a:fillRect/>
          </a:stretch>
        </p:blipFill>
        <p:spPr>
          <a:xfrm>
            <a:off x="2948626" y="363682"/>
            <a:ext cx="5475369" cy="6130637"/>
          </a:xfrm>
          <a:prstGeom prst="rect">
            <a:avLst/>
          </a:prstGeom>
        </p:spPr>
      </p:pic>
    </p:spTree>
    <p:extLst>
      <p:ext uri="{BB962C8B-B14F-4D97-AF65-F5344CB8AC3E}">
        <p14:creationId xmlns:p14="http://schemas.microsoft.com/office/powerpoint/2010/main" val="2890873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389CCB-84E7-6DA8-ED16-9BBAA8EF331E}"/>
              </a:ext>
            </a:extLst>
          </p:cNvPr>
          <p:cNvSpPr txBox="1"/>
          <p:nvPr/>
        </p:nvSpPr>
        <p:spPr>
          <a:xfrm>
            <a:off x="718704" y="429744"/>
            <a:ext cx="6096000" cy="339388"/>
          </a:xfrm>
          <a:prstGeom prst="rect">
            <a:avLst/>
          </a:prstGeom>
          <a:noFill/>
        </p:spPr>
        <p:txBody>
          <a:bodyPr wrap="square">
            <a:spAutoFit/>
          </a:bodyPr>
          <a:lstStyle/>
          <a:p>
            <a:pPr>
              <a:lnSpc>
                <a:spcPts val="1792"/>
              </a:lnSpc>
            </a:pPr>
            <a:r>
              <a:rPr lang="en-US" sz="2333" dirty="0">
                <a:solidFill>
                  <a:srgbClr val="7030A0"/>
                </a:solidFill>
                <a:latin typeface="Montserrat" pitchFamily="34" charset="0"/>
              </a:rPr>
              <a:t>2. System Diagram</a:t>
            </a:r>
          </a:p>
        </p:txBody>
      </p:sp>
      <p:sp>
        <p:nvSpPr>
          <p:cNvPr id="5" name="TextBox 4">
            <a:extLst>
              <a:ext uri="{FF2B5EF4-FFF2-40B4-BE49-F238E27FC236}">
                <a16:creationId xmlns:a16="http://schemas.microsoft.com/office/drawing/2014/main" id="{E8453171-657B-A309-8E93-7B83C1C6C4FA}"/>
              </a:ext>
            </a:extLst>
          </p:cNvPr>
          <p:cNvSpPr txBox="1"/>
          <p:nvPr/>
        </p:nvSpPr>
        <p:spPr>
          <a:xfrm>
            <a:off x="1194954" y="1148059"/>
            <a:ext cx="10832523" cy="1564724"/>
          </a:xfrm>
          <a:prstGeom prst="rect">
            <a:avLst/>
          </a:prstGeom>
          <a:noFill/>
        </p:spPr>
        <p:txBody>
          <a:bodyPr wrap="square">
            <a:spAutoFit/>
          </a:bodyPr>
          <a:lstStyle/>
          <a:p>
            <a:pPr marL="380985" indent="-380985">
              <a:lnSpc>
                <a:spcPts val="1917"/>
              </a:lnSpc>
              <a:buFont typeface="Arial" panose="020B0604020202020204" pitchFamily="34" charset="0"/>
              <a:buChar char="•"/>
            </a:pPr>
            <a:r>
              <a:rPr lang="en-GB" sz="2333" dirty="0">
                <a:solidFill>
                  <a:schemeClr val="bg2">
                    <a:lumMod val="10000"/>
                  </a:schemeClr>
                </a:solidFill>
                <a:latin typeface="Calisto MT" panose="02040603050505030304" pitchFamily="18" charset="0"/>
                <a:ea typeface="Heebo Light" pitchFamily="34" charset="-122"/>
                <a:cs typeface="Heebo Light" pitchFamily="34" charset="-120"/>
              </a:rPr>
              <a:t>Sequential diagram simply shows the interaction between objects in sequential sequence i.e. how </a:t>
            </a:r>
          </a:p>
          <a:p>
            <a:pPr marL="380985" indent="-380985">
              <a:lnSpc>
                <a:spcPts val="1917"/>
              </a:lnSpc>
              <a:buFont typeface="Arial" panose="020B0604020202020204" pitchFamily="34" charset="0"/>
              <a:buChar char="•"/>
            </a:pPr>
            <a:r>
              <a:rPr lang="en-GB" sz="2333" dirty="0">
                <a:solidFill>
                  <a:schemeClr val="bg2">
                    <a:lumMod val="10000"/>
                  </a:schemeClr>
                </a:solidFill>
                <a:latin typeface="Calisto MT" panose="02040603050505030304" pitchFamily="18" charset="0"/>
                <a:ea typeface="Heebo Light" pitchFamily="34" charset="-122"/>
                <a:cs typeface="Heebo Light" pitchFamily="34" charset="-120"/>
              </a:rPr>
              <a:t>these interactions occur. We can also use the words event drawings or event scenes to refer to a </a:t>
            </a:r>
          </a:p>
          <a:p>
            <a:pPr marL="380985" indent="-380985">
              <a:lnSpc>
                <a:spcPts val="1917"/>
              </a:lnSpc>
              <a:buFont typeface="Arial" panose="020B0604020202020204" pitchFamily="34" charset="0"/>
              <a:buChar char="•"/>
            </a:pPr>
            <a:r>
              <a:rPr lang="en-GB" sz="2333" dirty="0">
                <a:solidFill>
                  <a:schemeClr val="bg2">
                    <a:lumMod val="10000"/>
                  </a:schemeClr>
                </a:solidFill>
                <a:latin typeface="Calisto MT" panose="02040603050505030304" pitchFamily="18" charset="0"/>
                <a:ea typeface="Heebo Light" pitchFamily="34" charset="-122"/>
                <a:cs typeface="Heebo Light" pitchFamily="34" charset="-120"/>
              </a:rPr>
              <a:t>sequence drawing. Sequential diagrams describe how things in a system work and in what order.</a:t>
            </a:r>
          </a:p>
        </p:txBody>
      </p:sp>
      <p:pic>
        <p:nvPicPr>
          <p:cNvPr id="7" name="Picture 6">
            <a:extLst>
              <a:ext uri="{FF2B5EF4-FFF2-40B4-BE49-F238E27FC236}">
                <a16:creationId xmlns:a16="http://schemas.microsoft.com/office/drawing/2014/main" id="{303808B4-A69C-88EF-0BF5-AD92D6481B52}"/>
              </a:ext>
            </a:extLst>
          </p:cNvPr>
          <p:cNvPicPr>
            <a:picLocks noChangeAspect="1"/>
          </p:cNvPicPr>
          <p:nvPr/>
        </p:nvPicPr>
        <p:blipFill>
          <a:blip r:embed="rId2"/>
          <a:stretch>
            <a:fillRect/>
          </a:stretch>
        </p:blipFill>
        <p:spPr>
          <a:xfrm>
            <a:off x="4069773" y="3100793"/>
            <a:ext cx="3248725" cy="3584548"/>
          </a:xfrm>
          <a:prstGeom prst="rect">
            <a:avLst/>
          </a:prstGeom>
        </p:spPr>
      </p:pic>
    </p:spTree>
    <p:extLst>
      <p:ext uri="{BB962C8B-B14F-4D97-AF65-F5344CB8AC3E}">
        <p14:creationId xmlns:p14="http://schemas.microsoft.com/office/powerpoint/2010/main" val="3721208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BE5FE8-61AC-D783-540D-27BA0A8B76BE}"/>
              </a:ext>
            </a:extLst>
          </p:cNvPr>
          <p:cNvSpPr txBox="1"/>
          <p:nvPr/>
        </p:nvSpPr>
        <p:spPr>
          <a:xfrm>
            <a:off x="3792682" y="350368"/>
            <a:ext cx="6096000" cy="553998"/>
          </a:xfrm>
          <a:prstGeom prst="rect">
            <a:avLst/>
          </a:prstGeom>
          <a:noFill/>
        </p:spPr>
        <p:txBody>
          <a:bodyPr wrap="square">
            <a:spAutoFit/>
          </a:bodyPr>
          <a:lstStyle/>
          <a:p>
            <a:pPr>
              <a:lnSpc>
                <a:spcPts val="3583"/>
              </a:lnSpc>
            </a:pPr>
            <a:r>
              <a:rPr lang="en-US" sz="3000" dirty="0">
                <a:solidFill>
                  <a:schemeClr val="accent2"/>
                </a:solidFill>
                <a:latin typeface="Montserrat" pitchFamily="34" charset="0"/>
              </a:rPr>
              <a:t>IMPLIEMENTATION</a:t>
            </a:r>
            <a:endParaRPr lang="en-US" sz="3000" dirty="0">
              <a:solidFill>
                <a:schemeClr val="accent2"/>
              </a:solidFill>
            </a:endParaRPr>
          </a:p>
        </p:txBody>
      </p:sp>
      <p:sp>
        <p:nvSpPr>
          <p:cNvPr id="5" name="TextBox 4">
            <a:extLst>
              <a:ext uri="{FF2B5EF4-FFF2-40B4-BE49-F238E27FC236}">
                <a16:creationId xmlns:a16="http://schemas.microsoft.com/office/drawing/2014/main" id="{32A149FD-5EAD-B32D-4501-59FA1D4F0471}"/>
              </a:ext>
            </a:extLst>
          </p:cNvPr>
          <p:cNvSpPr txBox="1"/>
          <p:nvPr/>
        </p:nvSpPr>
        <p:spPr>
          <a:xfrm>
            <a:off x="935181" y="1588244"/>
            <a:ext cx="6096000" cy="339388"/>
          </a:xfrm>
          <a:prstGeom prst="rect">
            <a:avLst/>
          </a:prstGeom>
          <a:noFill/>
        </p:spPr>
        <p:txBody>
          <a:bodyPr wrap="square">
            <a:spAutoFit/>
          </a:bodyPr>
          <a:lstStyle/>
          <a:p>
            <a:pPr marL="285739" indent="-285739">
              <a:lnSpc>
                <a:spcPts val="1792"/>
              </a:lnSpc>
              <a:buAutoNum type="arabicPeriod"/>
            </a:pPr>
            <a:r>
              <a:rPr lang="en-US" sz="2333" dirty="0">
                <a:solidFill>
                  <a:schemeClr val="accent6">
                    <a:lumMod val="50000"/>
                  </a:schemeClr>
                </a:solidFill>
                <a:latin typeface="Montserrat" pitchFamily="34" charset="0"/>
              </a:rPr>
              <a:t>DATASET</a:t>
            </a:r>
          </a:p>
        </p:txBody>
      </p:sp>
      <p:sp>
        <p:nvSpPr>
          <p:cNvPr id="7" name="TextBox 6">
            <a:extLst>
              <a:ext uri="{FF2B5EF4-FFF2-40B4-BE49-F238E27FC236}">
                <a16:creationId xmlns:a16="http://schemas.microsoft.com/office/drawing/2014/main" id="{7205ACD9-CE37-D539-6359-561346A297CD}"/>
              </a:ext>
            </a:extLst>
          </p:cNvPr>
          <p:cNvSpPr txBox="1"/>
          <p:nvPr/>
        </p:nvSpPr>
        <p:spPr>
          <a:xfrm>
            <a:off x="935181" y="2300124"/>
            <a:ext cx="11092296" cy="2549993"/>
          </a:xfrm>
          <a:prstGeom prst="rect">
            <a:avLst/>
          </a:prstGeom>
          <a:noFill/>
        </p:spPr>
        <p:txBody>
          <a:bodyPr wrap="square">
            <a:spAutoFit/>
          </a:bodyPr>
          <a:lstStyle/>
          <a:p>
            <a:pPr marL="380985" indent="-380985">
              <a:lnSpc>
                <a:spcPts val="1917"/>
              </a:lnSpc>
              <a:buFont typeface="Arial" panose="020B0604020202020204" pitchFamily="34" charset="0"/>
              <a:buChar char="•"/>
            </a:pPr>
            <a:r>
              <a:rPr lang="en-GB" sz="2333" dirty="0">
                <a:solidFill>
                  <a:schemeClr val="bg2">
                    <a:lumMod val="10000"/>
                  </a:schemeClr>
                </a:solidFill>
                <a:ea typeface="Heebo Light" pitchFamily="34" charset="-122"/>
                <a:cs typeface="Heebo Light" pitchFamily="34" charset="-120"/>
              </a:rPr>
              <a:t>The dataset we are using is an e-commerce sales dataset which is from a All Counties include e-commerce website. </a:t>
            </a:r>
          </a:p>
          <a:p>
            <a:pPr>
              <a:lnSpc>
                <a:spcPts val="1917"/>
              </a:lnSpc>
            </a:pPr>
            <a:endParaRPr lang="en-GB" sz="2333" dirty="0">
              <a:solidFill>
                <a:schemeClr val="bg2">
                  <a:lumMod val="10000"/>
                </a:schemeClr>
              </a:solidFill>
              <a:ea typeface="Heebo Light" pitchFamily="34" charset="-122"/>
              <a:cs typeface="Heebo Light" pitchFamily="34" charset="-120"/>
            </a:endParaRPr>
          </a:p>
          <a:p>
            <a:pPr marL="380985" indent="-380985">
              <a:lnSpc>
                <a:spcPts val="1917"/>
              </a:lnSpc>
              <a:buFont typeface="Arial" panose="020B0604020202020204" pitchFamily="34" charset="0"/>
              <a:buChar char="•"/>
            </a:pPr>
            <a:r>
              <a:rPr lang="en-GB" sz="2333" dirty="0">
                <a:solidFill>
                  <a:schemeClr val="bg2">
                    <a:lumMod val="10000"/>
                  </a:schemeClr>
                </a:solidFill>
                <a:ea typeface="Heebo Light" pitchFamily="34" charset="-122"/>
                <a:cs typeface="Heebo Light" pitchFamily="34" charset="-120"/>
              </a:rPr>
              <a:t>I have obtained it from as per given link of dataset. I am considering one important datasets and using them mainly for customers : </a:t>
            </a:r>
          </a:p>
          <a:p>
            <a:pPr marL="380985" indent="-380985">
              <a:lnSpc>
                <a:spcPts val="1917"/>
              </a:lnSpc>
              <a:buFont typeface="Arial" panose="020B0604020202020204" pitchFamily="34" charset="0"/>
              <a:buChar char="•"/>
            </a:pPr>
            <a:endParaRPr lang="en-GB" sz="2333" dirty="0">
              <a:solidFill>
                <a:schemeClr val="bg2">
                  <a:lumMod val="10000"/>
                </a:schemeClr>
              </a:solidFill>
              <a:ea typeface="Heebo Light" pitchFamily="34" charset="-122"/>
              <a:cs typeface="Heebo Light" pitchFamily="34" charset="-120"/>
            </a:endParaRPr>
          </a:p>
          <a:p>
            <a:pPr marL="380985" indent="-380985">
              <a:lnSpc>
                <a:spcPts val="1917"/>
              </a:lnSpc>
              <a:buFont typeface="Arial" panose="020B0604020202020204" pitchFamily="34" charset="0"/>
              <a:buChar char="•"/>
            </a:pPr>
            <a:r>
              <a:rPr lang="en-GB" sz="2333" dirty="0">
                <a:solidFill>
                  <a:schemeClr val="bg2">
                    <a:lumMod val="10000"/>
                  </a:schemeClr>
                </a:solidFill>
                <a:ea typeface="Heebo Light" pitchFamily="34" charset="-122"/>
                <a:cs typeface="Heebo Light" pitchFamily="34" charset="-120"/>
              </a:rPr>
              <a:t>Demography of Customers of purchasing items like are invoice no., stock code, </a:t>
            </a:r>
          </a:p>
          <a:p>
            <a:pPr>
              <a:lnSpc>
                <a:spcPts val="1917"/>
              </a:lnSpc>
            </a:pPr>
            <a:r>
              <a:rPr lang="en-GB" sz="2333" dirty="0">
                <a:solidFill>
                  <a:schemeClr val="bg2">
                    <a:lumMod val="10000"/>
                  </a:schemeClr>
                </a:solidFill>
                <a:ea typeface="Heebo Light" pitchFamily="34" charset="-122"/>
                <a:cs typeface="Heebo Light" pitchFamily="34" charset="-120"/>
              </a:rPr>
              <a:t>      Description, Quantity, Invoice Date, </a:t>
            </a:r>
            <a:r>
              <a:rPr lang="en-GB" sz="2333" dirty="0" err="1">
                <a:solidFill>
                  <a:schemeClr val="bg2">
                    <a:lumMod val="10000"/>
                  </a:schemeClr>
                </a:solidFill>
                <a:ea typeface="Heebo Light" pitchFamily="34" charset="-122"/>
                <a:cs typeface="Heebo Light" pitchFamily="34" charset="-120"/>
              </a:rPr>
              <a:t>UnitPrice</a:t>
            </a:r>
            <a:r>
              <a:rPr lang="en-GB" sz="2333" dirty="0">
                <a:solidFill>
                  <a:schemeClr val="bg2">
                    <a:lumMod val="10000"/>
                  </a:schemeClr>
                </a:solidFill>
                <a:ea typeface="Heebo Light" pitchFamily="34" charset="-122"/>
                <a:cs typeface="Heebo Light" pitchFamily="34" charset="-120"/>
              </a:rPr>
              <a:t>, </a:t>
            </a:r>
            <a:r>
              <a:rPr lang="en-GB" sz="2333" dirty="0" err="1">
                <a:solidFill>
                  <a:schemeClr val="bg2">
                    <a:lumMod val="10000"/>
                  </a:schemeClr>
                </a:solidFill>
                <a:ea typeface="Heebo Light" pitchFamily="34" charset="-122"/>
                <a:cs typeface="Heebo Light" pitchFamily="34" charset="-120"/>
              </a:rPr>
              <a:t>CustomerID</a:t>
            </a:r>
            <a:r>
              <a:rPr lang="en-GB" sz="2333" dirty="0">
                <a:solidFill>
                  <a:schemeClr val="bg2">
                    <a:lumMod val="10000"/>
                  </a:schemeClr>
                </a:solidFill>
                <a:ea typeface="Heebo Light" pitchFamily="34" charset="-122"/>
                <a:cs typeface="Heebo Light" pitchFamily="34" charset="-120"/>
              </a:rPr>
              <a:t>, Country.</a:t>
            </a:r>
          </a:p>
          <a:p>
            <a:pPr marL="380985" indent="-380985">
              <a:lnSpc>
                <a:spcPts val="1917"/>
              </a:lnSpc>
              <a:buFont typeface="Arial" panose="020B0604020202020204" pitchFamily="34" charset="0"/>
              <a:buChar char="•"/>
            </a:pPr>
            <a:endParaRPr lang="en-GB" sz="2333" dirty="0">
              <a:solidFill>
                <a:schemeClr val="bg2">
                  <a:lumMod val="10000"/>
                </a:schemeClr>
              </a:solidFill>
              <a:ea typeface="Heebo Light" pitchFamily="34" charset="-122"/>
              <a:cs typeface="Heebo Light" pitchFamily="34" charset="-120"/>
            </a:endParaRPr>
          </a:p>
          <a:p>
            <a:pPr marL="380985" indent="-380985">
              <a:lnSpc>
                <a:spcPts val="1917"/>
              </a:lnSpc>
              <a:buFont typeface="Arial" panose="020B0604020202020204" pitchFamily="34" charset="0"/>
              <a:buChar char="•"/>
            </a:pPr>
            <a:r>
              <a:rPr lang="en-GB" sz="2333" dirty="0">
                <a:solidFill>
                  <a:schemeClr val="bg2">
                    <a:lumMod val="10000"/>
                  </a:schemeClr>
                </a:solidFill>
                <a:ea typeface="Heebo Light" pitchFamily="34" charset="-122"/>
                <a:cs typeface="Heebo Light" pitchFamily="34" charset="-120"/>
              </a:rPr>
              <a:t>In this dataset I have </a:t>
            </a:r>
            <a:r>
              <a:rPr lang="en-GB" sz="2333" dirty="0">
                <a:solidFill>
                  <a:schemeClr val="bg2">
                    <a:lumMod val="10000"/>
                  </a:schemeClr>
                </a:solidFill>
                <a:latin typeface="Aptos Display" panose="020B0004020202020204" pitchFamily="34" charset="0"/>
                <a:ea typeface="Heebo Light" pitchFamily="34" charset="-122"/>
                <a:cs typeface="Heebo Light" pitchFamily="34" charset="-120"/>
              </a:rPr>
              <a:t>541909</a:t>
            </a:r>
            <a:r>
              <a:rPr lang="en-GB" sz="2333" dirty="0">
                <a:solidFill>
                  <a:schemeClr val="bg2">
                    <a:lumMod val="10000"/>
                  </a:schemeClr>
                </a:solidFill>
                <a:ea typeface="Heebo Light" pitchFamily="34" charset="-122"/>
                <a:cs typeface="Heebo Light" pitchFamily="34" charset="-120"/>
              </a:rPr>
              <a:t> rows &amp; </a:t>
            </a:r>
            <a:r>
              <a:rPr lang="en-GB" sz="2333" dirty="0">
                <a:solidFill>
                  <a:schemeClr val="bg2">
                    <a:lumMod val="10000"/>
                  </a:schemeClr>
                </a:solidFill>
                <a:latin typeface="Aptos Display" panose="020B0004020202020204" pitchFamily="34" charset="0"/>
                <a:ea typeface="Heebo Light" pitchFamily="34" charset="-122"/>
                <a:cs typeface="Heebo Light" pitchFamily="34" charset="-120"/>
              </a:rPr>
              <a:t>8</a:t>
            </a:r>
            <a:r>
              <a:rPr lang="en-GB" sz="2333" dirty="0">
                <a:solidFill>
                  <a:schemeClr val="bg2">
                    <a:lumMod val="10000"/>
                  </a:schemeClr>
                </a:solidFill>
                <a:ea typeface="Heebo Light" pitchFamily="34" charset="-122"/>
                <a:cs typeface="Heebo Light" pitchFamily="34" charset="-120"/>
              </a:rPr>
              <a:t> columns. </a:t>
            </a:r>
          </a:p>
        </p:txBody>
      </p:sp>
    </p:spTree>
    <p:extLst>
      <p:ext uri="{BB962C8B-B14F-4D97-AF65-F5344CB8AC3E}">
        <p14:creationId xmlns:p14="http://schemas.microsoft.com/office/powerpoint/2010/main" val="2365101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EFDBE5-7B9A-D482-2433-87B9F1CD26F2}"/>
              </a:ext>
            </a:extLst>
          </p:cNvPr>
          <p:cNvPicPr>
            <a:picLocks noChangeAspect="1"/>
          </p:cNvPicPr>
          <p:nvPr/>
        </p:nvPicPr>
        <p:blipFill>
          <a:blip r:embed="rId2"/>
          <a:stretch>
            <a:fillRect/>
          </a:stretch>
        </p:blipFill>
        <p:spPr>
          <a:xfrm>
            <a:off x="630622" y="1174415"/>
            <a:ext cx="10930756" cy="4679131"/>
          </a:xfrm>
          <a:prstGeom prst="rect">
            <a:avLst/>
          </a:prstGeom>
        </p:spPr>
      </p:pic>
    </p:spTree>
    <p:extLst>
      <p:ext uri="{BB962C8B-B14F-4D97-AF65-F5344CB8AC3E}">
        <p14:creationId xmlns:p14="http://schemas.microsoft.com/office/powerpoint/2010/main" val="1566940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3D6F18-00F2-EFDF-A950-E784AFFC3F74}"/>
              </a:ext>
            </a:extLst>
          </p:cNvPr>
          <p:cNvSpPr txBox="1"/>
          <p:nvPr/>
        </p:nvSpPr>
        <p:spPr>
          <a:xfrm>
            <a:off x="839932" y="679949"/>
            <a:ext cx="6096000" cy="339388"/>
          </a:xfrm>
          <a:prstGeom prst="rect">
            <a:avLst/>
          </a:prstGeom>
          <a:noFill/>
        </p:spPr>
        <p:txBody>
          <a:bodyPr wrap="square">
            <a:spAutoFit/>
          </a:bodyPr>
          <a:lstStyle/>
          <a:p>
            <a:pPr>
              <a:lnSpc>
                <a:spcPts val="1792"/>
              </a:lnSpc>
            </a:pPr>
            <a:r>
              <a:rPr lang="en-US" sz="2333" dirty="0">
                <a:solidFill>
                  <a:schemeClr val="accent2"/>
                </a:solidFill>
                <a:latin typeface="Montserrat" pitchFamily="34" charset="0"/>
              </a:rPr>
              <a:t>2. Columns </a:t>
            </a:r>
            <a:r>
              <a:rPr lang="en-US" sz="2333" dirty="0" err="1">
                <a:solidFill>
                  <a:schemeClr val="accent2"/>
                </a:solidFill>
                <a:latin typeface="Montserrat" pitchFamily="34" charset="0"/>
              </a:rPr>
              <a:t>Informations</a:t>
            </a:r>
            <a:endParaRPr lang="en-US" sz="2333" dirty="0">
              <a:solidFill>
                <a:schemeClr val="accent2"/>
              </a:solidFill>
              <a:latin typeface="Montserrat" pitchFamily="34" charset="0"/>
            </a:endParaRPr>
          </a:p>
        </p:txBody>
      </p:sp>
      <p:pic>
        <p:nvPicPr>
          <p:cNvPr id="5" name="Picture 4">
            <a:extLst>
              <a:ext uri="{FF2B5EF4-FFF2-40B4-BE49-F238E27FC236}">
                <a16:creationId xmlns:a16="http://schemas.microsoft.com/office/drawing/2014/main" id="{D7EFEE16-78A4-C183-D271-DF29CD1FC9FD}"/>
              </a:ext>
            </a:extLst>
          </p:cNvPr>
          <p:cNvPicPr>
            <a:picLocks noChangeAspect="1"/>
          </p:cNvPicPr>
          <p:nvPr/>
        </p:nvPicPr>
        <p:blipFill>
          <a:blip r:embed="rId2"/>
          <a:stretch>
            <a:fillRect/>
          </a:stretch>
        </p:blipFill>
        <p:spPr>
          <a:xfrm>
            <a:off x="532877" y="1622860"/>
            <a:ext cx="11344925" cy="3884322"/>
          </a:xfrm>
          <a:prstGeom prst="rect">
            <a:avLst/>
          </a:prstGeom>
        </p:spPr>
      </p:pic>
    </p:spTree>
    <p:extLst>
      <p:ext uri="{BB962C8B-B14F-4D97-AF65-F5344CB8AC3E}">
        <p14:creationId xmlns:p14="http://schemas.microsoft.com/office/powerpoint/2010/main" val="87464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finger pressing a keyboard&#10;&#10;Description automatically generated">
            <a:extLst>
              <a:ext uri="{FF2B5EF4-FFF2-40B4-BE49-F238E27FC236}">
                <a16:creationId xmlns:a16="http://schemas.microsoft.com/office/drawing/2014/main" id="{25C90736-FCED-802D-1416-430019B41910}"/>
              </a:ext>
            </a:extLst>
          </p:cNvPr>
          <p:cNvPicPr>
            <a:picLocks noChangeAspect="1"/>
          </p:cNvPicPr>
          <p:nvPr/>
        </p:nvPicPr>
        <p:blipFill>
          <a:blip r:embed="rId3"/>
          <a:stretch>
            <a:fillRect/>
          </a:stretch>
        </p:blipFill>
        <p:spPr>
          <a:xfrm>
            <a:off x="93516" y="137969"/>
            <a:ext cx="11805228" cy="5902614"/>
          </a:xfrm>
          <a:prstGeom prst="rect">
            <a:avLst/>
          </a:prstGeom>
        </p:spPr>
      </p:pic>
    </p:spTree>
    <p:extLst>
      <p:ext uri="{BB962C8B-B14F-4D97-AF65-F5344CB8AC3E}">
        <p14:creationId xmlns:p14="http://schemas.microsoft.com/office/powerpoint/2010/main" val="2272459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45D5AA-727B-44EC-51DC-54217911BE5C}"/>
              </a:ext>
            </a:extLst>
          </p:cNvPr>
          <p:cNvSpPr txBox="1"/>
          <p:nvPr/>
        </p:nvSpPr>
        <p:spPr>
          <a:xfrm>
            <a:off x="1065068" y="550971"/>
            <a:ext cx="6096000" cy="339388"/>
          </a:xfrm>
          <a:prstGeom prst="rect">
            <a:avLst/>
          </a:prstGeom>
          <a:noFill/>
        </p:spPr>
        <p:txBody>
          <a:bodyPr wrap="square">
            <a:spAutoFit/>
          </a:bodyPr>
          <a:lstStyle/>
          <a:p>
            <a:pPr>
              <a:lnSpc>
                <a:spcPts val="1792"/>
              </a:lnSpc>
            </a:pPr>
            <a:r>
              <a:rPr lang="en-US" sz="2333" dirty="0">
                <a:solidFill>
                  <a:schemeClr val="accent2"/>
                </a:solidFill>
                <a:latin typeface="Montserrat" pitchFamily="34" charset="0"/>
              </a:rPr>
              <a:t>3. Handling Missing Values</a:t>
            </a:r>
          </a:p>
        </p:txBody>
      </p:sp>
      <p:pic>
        <p:nvPicPr>
          <p:cNvPr id="5" name="Picture 4">
            <a:extLst>
              <a:ext uri="{FF2B5EF4-FFF2-40B4-BE49-F238E27FC236}">
                <a16:creationId xmlns:a16="http://schemas.microsoft.com/office/drawing/2014/main" id="{072AC000-E79B-57CD-DC94-083BA904ADE9}"/>
              </a:ext>
            </a:extLst>
          </p:cNvPr>
          <p:cNvPicPr>
            <a:picLocks noChangeAspect="1"/>
          </p:cNvPicPr>
          <p:nvPr/>
        </p:nvPicPr>
        <p:blipFill>
          <a:blip r:embed="rId2"/>
          <a:stretch>
            <a:fillRect/>
          </a:stretch>
        </p:blipFill>
        <p:spPr>
          <a:xfrm>
            <a:off x="1437409" y="1307316"/>
            <a:ext cx="9122978" cy="4895804"/>
          </a:xfrm>
          <a:prstGeom prst="rect">
            <a:avLst/>
          </a:prstGeom>
        </p:spPr>
      </p:pic>
    </p:spTree>
    <p:extLst>
      <p:ext uri="{BB962C8B-B14F-4D97-AF65-F5344CB8AC3E}">
        <p14:creationId xmlns:p14="http://schemas.microsoft.com/office/powerpoint/2010/main" val="898580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E1F035-67F3-E707-E126-4E1383BF4802}"/>
              </a:ext>
            </a:extLst>
          </p:cNvPr>
          <p:cNvPicPr>
            <a:picLocks noChangeAspect="1"/>
          </p:cNvPicPr>
          <p:nvPr/>
        </p:nvPicPr>
        <p:blipFill>
          <a:blip r:embed="rId2"/>
          <a:srcRect t="8667"/>
          <a:stretch/>
        </p:blipFill>
        <p:spPr>
          <a:xfrm>
            <a:off x="1640522" y="640774"/>
            <a:ext cx="8668501" cy="2007558"/>
          </a:xfrm>
          <a:prstGeom prst="rect">
            <a:avLst/>
          </a:prstGeom>
        </p:spPr>
      </p:pic>
      <p:pic>
        <p:nvPicPr>
          <p:cNvPr id="5" name="Picture 4">
            <a:extLst>
              <a:ext uri="{FF2B5EF4-FFF2-40B4-BE49-F238E27FC236}">
                <a16:creationId xmlns:a16="http://schemas.microsoft.com/office/drawing/2014/main" id="{71E258A1-528E-EA4A-1748-E5E8FCB0AEE6}"/>
              </a:ext>
            </a:extLst>
          </p:cNvPr>
          <p:cNvPicPr>
            <a:picLocks noChangeAspect="1"/>
          </p:cNvPicPr>
          <p:nvPr/>
        </p:nvPicPr>
        <p:blipFill>
          <a:blip r:embed="rId3"/>
          <a:stretch>
            <a:fillRect/>
          </a:stretch>
        </p:blipFill>
        <p:spPr>
          <a:xfrm>
            <a:off x="4606228" y="3181789"/>
            <a:ext cx="2737088" cy="3213378"/>
          </a:xfrm>
          <a:prstGeom prst="rect">
            <a:avLst/>
          </a:prstGeom>
        </p:spPr>
      </p:pic>
    </p:spTree>
    <p:extLst>
      <p:ext uri="{BB962C8B-B14F-4D97-AF65-F5344CB8AC3E}">
        <p14:creationId xmlns:p14="http://schemas.microsoft.com/office/powerpoint/2010/main" val="3357238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32F1E9-8855-BF11-EBE0-D07ADE38CE1F}"/>
              </a:ext>
            </a:extLst>
          </p:cNvPr>
          <p:cNvSpPr txBox="1"/>
          <p:nvPr/>
        </p:nvSpPr>
        <p:spPr>
          <a:xfrm>
            <a:off x="770659" y="369131"/>
            <a:ext cx="6096000" cy="339388"/>
          </a:xfrm>
          <a:prstGeom prst="rect">
            <a:avLst/>
          </a:prstGeom>
          <a:noFill/>
        </p:spPr>
        <p:txBody>
          <a:bodyPr wrap="square">
            <a:spAutoFit/>
          </a:bodyPr>
          <a:lstStyle/>
          <a:p>
            <a:pPr>
              <a:lnSpc>
                <a:spcPts val="1792"/>
              </a:lnSpc>
            </a:pPr>
            <a:r>
              <a:rPr lang="en-US" sz="2333" dirty="0">
                <a:solidFill>
                  <a:schemeClr val="accent2"/>
                </a:solidFill>
                <a:latin typeface="Montserrat" pitchFamily="34" charset="0"/>
              </a:rPr>
              <a:t>4. Outlier </a:t>
            </a:r>
            <a:r>
              <a:rPr lang="en-GB" sz="2333" dirty="0">
                <a:solidFill>
                  <a:schemeClr val="accent2"/>
                </a:solidFill>
                <a:latin typeface="Montserrat" pitchFamily="34" charset="0"/>
              </a:rPr>
              <a:t>Treatment </a:t>
            </a:r>
            <a:endParaRPr lang="en-US" sz="2333" dirty="0">
              <a:solidFill>
                <a:schemeClr val="accent2"/>
              </a:solidFill>
              <a:latin typeface="Montserrat" pitchFamily="34" charset="0"/>
            </a:endParaRPr>
          </a:p>
        </p:txBody>
      </p:sp>
      <p:pic>
        <p:nvPicPr>
          <p:cNvPr id="5" name="Picture 4">
            <a:extLst>
              <a:ext uri="{FF2B5EF4-FFF2-40B4-BE49-F238E27FC236}">
                <a16:creationId xmlns:a16="http://schemas.microsoft.com/office/drawing/2014/main" id="{C080BB29-C91C-B120-BE89-A4A7193CE991}"/>
              </a:ext>
            </a:extLst>
          </p:cNvPr>
          <p:cNvPicPr>
            <a:picLocks noChangeAspect="1"/>
          </p:cNvPicPr>
          <p:nvPr/>
        </p:nvPicPr>
        <p:blipFill>
          <a:blip r:embed="rId2"/>
          <a:stretch>
            <a:fillRect/>
          </a:stretch>
        </p:blipFill>
        <p:spPr>
          <a:xfrm>
            <a:off x="2130136" y="1054736"/>
            <a:ext cx="7559386" cy="5302709"/>
          </a:xfrm>
          <a:prstGeom prst="rect">
            <a:avLst/>
          </a:prstGeom>
        </p:spPr>
      </p:pic>
    </p:spTree>
    <p:extLst>
      <p:ext uri="{BB962C8B-B14F-4D97-AF65-F5344CB8AC3E}">
        <p14:creationId xmlns:p14="http://schemas.microsoft.com/office/powerpoint/2010/main" val="3839471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B641E-087D-B6B3-B7BA-DA0CB586F6B0}"/>
              </a:ext>
            </a:extLst>
          </p:cNvPr>
          <p:cNvPicPr>
            <a:picLocks noChangeAspect="1"/>
          </p:cNvPicPr>
          <p:nvPr/>
        </p:nvPicPr>
        <p:blipFill>
          <a:blip r:embed="rId2"/>
          <a:stretch>
            <a:fillRect/>
          </a:stretch>
        </p:blipFill>
        <p:spPr>
          <a:xfrm>
            <a:off x="2190750" y="954294"/>
            <a:ext cx="7663296" cy="5226503"/>
          </a:xfrm>
          <a:prstGeom prst="rect">
            <a:avLst/>
          </a:prstGeom>
        </p:spPr>
      </p:pic>
    </p:spTree>
    <p:extLst>
      <p:ext uri="{BB962C8B-B14F-4D97-AF65-F5344CB8AC3E}">
        <p14:creationId xmlns:p14="http://schemas.microsoft.com/office/powerpoint/2010/main" val="1741447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DF845E-7821-331B-46D6-F4D9880D6E43}"/>
              </a:ext>
            </a:extLst>
          </p:cNvPr>
          <p:cNvPicPr>
            <a:picLocks noChangeAspect="1"/>
          </p:cNvPicPr>
          <p:nvPr/>
        </p:nvPicPr>
        <p:blipFill>
          <a:blip r:embed="rId2"/>
          <a:srcRect t="25994"/>
          <a:stretch/>
        </p:blipFill>
        <p:spPr>
          <a:xfrm>
            <a:off x="0" y="406399"/>
            <a:ext cx="12192000" cy="5075381"/>
          </a:xfrm>
          <a:prstGeom prst="rect">
            <a:avLst/>
          </a:prstGeom>
        </p:spPr>
      </p:pic>
    </p:spTree>
    <p:extLst>
      <p:ext uri="{BB962C8B-B14F-4D97-AF65-F5344CB8AC3E}">
        <p14:creationId xmlns:p14="http://schemas.microsoft.com/office/powerpoint/2010/main" val="3340574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028B10-996A-7899-3379-C4B25B223B62}"/>
              </a:ext>
            </a:extLst>
          </p:cNvPr>
          <p:cNvSpPr txBox="1"/>
          <p:nvPr/>
        </p:nvSpPr>
        <p:spPr>
          <a:xfrm>
            <a:off x="498764" y="239757"/>
            <a:ext cx="6096000" cy="396262"/>
          </a:xfrm>
          <a:prstGeom prst="rect">
            <a:avLst/>
          </a:prstGeom>
          <a:noFill/>
        </p:spPr>
        <p:txBody>
          <a:bodyPr wrap="square">
            <a:spAutoFit/>
          </a:bodyPr>
          <a:lstStyle/>
          <a:p>
            <a:pPr algn="l">
              <a:lnSpc>
                <a:spcPts val="2150"/>
              </a:lnSpc>
            </a:pPr>
            <a:r>
              <a:rPr lang="gu-IN" sz="2400" dirty="0">
                <a:solidFill>
                  <a:schemeClr val="accent2"/>
                </a:solidFill>
                <a:latin typeface="Montserrat" pitchFamily="34" charset="0"/>
              </a:rPr>
              <a:t>5. </a:t>
            </a:r>
            <a:r>
              <a:rPr lang="en-US" sz="2400" dirty="0">
                <a:solidFill>
                  <a:schemeClr val="accent2"/>
                </a:solidFill>
                <a:latin typeface="Montserrat" pitchFamily="34" charset="0"/>
              </a:rPr>
              <a:t> Feature </a:t>
            </a:r>
            <a:r>
              <a:rPr lang="en-GB" sz="2400" dirty="0">
                <a:solidFill>
                  <a:schemeClr val="accent2"/>
                </a:solidFill>
                <a:latin typeface="Montserrat" pitchFamily="34" charset="0"/>
              </a:rPr>
              <a:t>Engineering </a:t>
            </a:r>
            <a:endParaRPr lang="en-US" sz="2400" dirty="0">
              <a:solidFill>
                <a:schemeClr val="accent2"/>
              </a:solidFill>
              <a:latin typeface="Montserrat" pitchFamily="34" charset="0"/>
            </a:endParaRPr>
          </a:p>
        </p:txBody>
      </p:sp>
      <p:pic>
        <p:nvPicPr>
          <p:cNvPr id="6" name="Picture 5">
            <a:extLst>
              <a:ext uri="{FF2B5EF4-FFF2-40B4-BE49-F238E27FC236}">
                <a16:creationId xmlns:a16="http://schemas.microsoft.com/office/drawing/2014/main" id="{5532E5FE-B87B-9DE5-DC10-7A07E60CC804}"/>
              </a:ext>
            </a:extLst>
          </p:cNvPr>
          <p:cNvPicPr>
            <a:picLocks noChangeAspect="1"/>
          </p:cNvPicPr>
          <p:nvPr/>
        </p:nvPicPr>
        <p:blipFill>
          <a:blip r:embed="rId2"/>
          <a:stretch>
            <a:fillRect/>
          </a:stretch>
        </p:blipFill>
        <p:spPr>
          <a:xfrm>
            <a:off x="0" y="819389"/>
            <a:ext cx="12192000" cy="4461842"/>
          </a:xfrm>
          <a:prstGeom prst="rect">
            <a:avLst/>
          </a:prstGeom>
        </p:spPr>
      </p:pic>
    </p:spTree>
    <p:extLst>
      <p:ext uri="{BB962C8B-B14F-4D97-AF65-F5344CB8AC3E}">
        <p14:creationId xmlns:p14="http://schemas.microsoft.com/office/powerpoint/2010/main" val="2026033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E7CC7-506B-8501-FF44-E8722DDF6849}"/>
              </a:ext>
            </a:extLst>
          </p:cNvPr>
          <p:cNvPicPr>
            <a:picLocks noChangeAspect="1"/>
          </p:cNvPicPr>
          <p:nvPr/>
        </p:nvPicPr>
        <p:blipFill>
          <a:blip r:embed="rId2"/>
          <a:stretch>
            <a:fillRect/>
          </a:stretch>
        </p:blipFill>
        <p:spPr>
          <a:xfrm>
            <a:off x="10902" y="925613"/>
            <a:ext cx="12170195" cy="5006774"/>
          </a:xfrm>
          <a:prstGeom prst="rect">
            <a:avLst/>
          </a:prstGeom>
        </p:spPr>
      </p:pic>
    </p:spTree>
    <p:extLst>
      <p:ext uri="{BB962C8B-B14F-4D97-AF65-F5344CB8AC3E}">
        <p14:creationId xmlns:p14="http://schemas.microsoft.com/office/powerpoint/2010/main" val="3580695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7F4E4-44F8-962D-11AE-1595E229C5A2}"/>
              </a:ext>
            </a:extLst>
          </p:cNvPr>
          <p:cNvPicPr>
            <a:picLocks noChangeAspect="1"/>
          </p:cNvPicPr>
          <p:nvPr/>
        </p:nvPicPr>
        <p:blipFill>
          <a:blip r:embed="rId2"/>
          <a:stretch>
            <a:fillRect/>
          </a:stretch>
        </p:blipFill>
        <p:spPr>
          <a:xfrm>
            <a:off x="1" y="51955"/>
            <a:ext cx="6684818" cy="6806046"/>
          </a:xfrm>
          <a:prstGeom prst="rect">
            <a:avLst/>
          </a:prstGeom>
        </p:spPr>
      </p:pic>
      <p:pic>
        <p:nvPicPr>
          <p:cNvPr id="5" name="Picture 4">
            <a:extLst>
              <a:ext uri="{FF2B5EF4-FFF2-40B4-BE49-F238E27FC236}">
                <a16:creationId xmlns:a16="http://schemas.microsoft.com/office/drawing/2014/main" id="{91B9172C-48CA-FC18-F903-4E9EE3C3E5D4}"/>
              </a:ext>
            </a:extLst>
          </p:cNvPr>
          <p:cNvPicPr>
            <a:picLocks noChangeAspect="1"/>
          </p:cNvPicPr>
          <p:nvPr/>
        </p:nvPicPr>
        <p:blipFill>
          <a:blip r:embed="rId3"/>
          <a:stretch>
            <a:fillRect/>
          </a:stretch>
        </p:blipFill>
        <p:spPr>
          <a:xfrm>
            <a:off x="6684819" y="51954"/>
            <a:ext cx="5507180" cy="6806046"/>
          </a:xfrm>
          <a:prstGeom prst="rect">
            <a:avLst/>
          </a:prstGeom>
        </p:spPr>
      </p:pic>
    </p:spTree>
    <p:extLst>
      <p:ext uri="{BB962C8B-B14F-4D97-AF65-F5344CB8AC3E}">
        <p14:creationId xmlns:p14="http://schemas.microsoft.com/office/powerpoint/2010/main" val="227568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BD159-64ED-1198-85E1-2185F5781F69}"/>
              </a:ext>
            </a:extLst>
          </p:cNvPr>
          <p:cNvPicPr>
            <a:picLocks noChangeAspect="1"/>
          </p:cNvPicPr>
          <p:nvPr/>
        </p:nvPicPr>
        <p:blipFill>
          <a:blip r:embed="rId2"/>
          <a:stretch>
            <a:fillRect/>
          </a:stretch>
        </p:blipFill>
        <p:spPr>
          <a:xfrm>
            <a:off x="0" y="0"/>
            <a:ext cx="6502978" cy="6858000"/>
          </a:xfrm>
          <a:prstGeom prst="rect">
            <a:avLst/>
          </a:prstGeom>
        </p:spPr>
      </p:pic>
      <p:pic>
        <p:nvPicPr>
          <p:cNvPr id="4" name="Picture 3">
            <a:extLst>
              <a:ext uri="{FF2B5EF4-FFF2-40B4-BE49-F238E27FC236}">
                <a16:creationId xmlns:a16="http://schemas.microsoft.com/office/drawing/2014/main" id="{3A818EF1-3A40-FF32-E34C-9E848B8282BD}"/>
              </a:ext>
            </a:extLst>
          </p:cNvPr>
          <p:cNvPicPr>
            <a:picLocks noChangeAspect="1"/>
          </p:cNvPicPr>
          <p:nvPr/>
        </p:nvPicPr>
        <p:blipFill>
          <a:blip r:embed="rId3"/>
          <a:stretch>
            <a:fillRect/>
          </a:stretch>
        </p:blipFill>
        <p:spPr>
          <a:xfrm>
            <a:off x="6502978" y="0"/>
            <a:ext cx="5689023" cy="6858000"/>
          </a:xfrm>
          <a:prstGeom prst="rect">
            <a:avLst/>
          </a:prstGeom>
        </p:spPr>
      </p:pic>
    </p:spTree>
    <p:extLst>
      <p:ext uri="{BB962C8B-B14F-4D97-AF65-F5344CB8AC3E}">
        <p14:creationId xmlns:p14="http://schemas.microsoft.com/office/powerpoint/2010/main" val="4002692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1AB1F-A3DA-3F5D-5B2C-96AB37997ADF}"/>
              </a:ext>
            </a:extLst>
          </p:cNvPr>
          <p:cNvPicPr>
            <a:picLocks noChangeAspect="1"/>
          </p:cNvPicPr>
          <p:nvPr/>
        </p:nvPicPr>
        <p:blipFill>
          <a:blip r:embed="rId2"/>
          <a:stretch>
            <a:fillRect/>
          </a:stretch>
        </p:blipFill>
        <p:spPr>
          <a:xfrm>
            <a:off x="1561707" y="636028"/>
            <a:ext cx="9068586" cy="5585944"/>
          </a:xfrm>
          <a:prstGeom prst="rect">
            <a:avLst/>
          </a:prstGeom>
        </p:spPr>
      </p:pic>
    </p:spTree>
    <p:extLst>
      <p:ext uri="{BB962C8B-B14F-4D97-AF65-F5344CB8AC3E}">
        <p14:creationId xmlns:p14="http://schemas.microsoft.com/office/powerpoint/2010/main" val="830078906"/>
      </p:ext>
    </p:extLst>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pic>
        <p:nvPicPr>
          <p:cNvPr id="2055" name="Google Shape;2055;p1"/>
          <p:cNvPicPr preferRelativeResize="0"/>
          <p:nvPr/>
        </p:nvPicPr>
        <p:blipFill rotWithShape="1">
          <a:blip r:embed="rId2">
            <a:alphaModFix/>
          </a:blip>
          <a:srcRect b="0" l="0" r="0" t="0"/>
          <a:stretch/>
        </p:blipFill>
        <p:spPr>
          <a:xfrm>
            <a:off x="9501509" y="-466993"/>
            <a:ext cx="3385598" cy="3385598"/>
          </a:xfrm>
          <a:prstGeom prst="rect">
            <a:avLst/>
          </a:prstGeom>
          <a:noFill/>
          <a:ln>
            <a:noFill/>
          </a:ln>
        </p:spPr>
      </p:pic>
      <p:sp>
        <p:nvSpPr>
          <p:cNvPr id="2056" name="Google Shape;2056;p1"/>
          <p:cNvSpPr txBox="1"/>
          <p:nvPr/>
        </p:nvSpPr>
        <p:spPr>
          <a:xfrm>
            <a:off x="3299114" y="571781"/>
            <a:ext cx="64425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667">
                <a:solidFill>
                  <a:schemeClr val="dk1"/>
                </a:solidFill>
                <a:latin typeface="Times New Roman"/>
                <a:ea typeface="Times New Roman"/>
                <a:cs typeface="Times New Roman"/>
                <a:sym typeface="Times New Roman"/>
              </a:rPr>
              <a:t>BOSTON INSTITUTE OF ANALYTICS</a:t>
            </a:r>
            <a:endParaRPr sz="2667">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667">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667">
                <a:solidFill>
                  <a:schemeClr val="dk1"/>
                </a:solidFill>
                <a:latin typeface="Times New Roman"/>
                <a:ea typeface="Times New Roman"/>
                <a:cs typeface="Times New Roman"/>
                <a:sym typeface="Times New Roman"/>
              </a:rPr>
              <a:t>                 CAPSTONE PROJECT </a:t>
            </a:r>
            <a:endParaRPr/>
          </a:p>
        </p:txBody>
      </p:sp>
      <p:graphicFrame>
        <p:nvGraphicFramePr>
          <p:cNvPr id="2057" name="Google Shape;2057;p1"/>
          <p:cNvGraphicFramePr/>
          <p:nvPr/>
        </p:nvGraphicFramePr>
        <p:xfrm>
          <a:off x="1268561" y="2483192"/>
          <a:ext cx="3000000" cy="3000000"/>
        </p:xfrm>
        <a:graphic>
          <a:graphicData uri="http://schemas.openxmlformats.org/drawingml/2006/table">
            <a:tbl>
              <a:tblPr bandCol="1" bandRow="1">
                <a:noFill/>
                <a:tableStyleId>{B0D8632F-54C5-4FD4-8A59-27FC67FD5F4E}</a:tableStyleId>
              </a:tblPr>
              <a:tblGrid>
                <a:gridCol w="2406575"/>
                <a:gridCol w="8096900"/>
              </a:tblGrid>
              <a:tr h="550250">
                <a:tc>
                  <a:txBody>
                    <a:bodyPr/>
                    <a:lstStyle/>
                    <a:p>
                      <a:pPr indent="0" lvl="0" marL="0" marR="0" rtl="0" algn="l">
                        <a:lnSpc>
                          <a:spcPct val="100000"/>
                        </a:lnSpc>
                        <a:spcBef>
                          <a:spcPts val="0"/>
                        </a:spcBef>
                        <a:spcAft>
                          <a:spcPts val="0"/>
                        </a:spcAft>
                        <a:buNone/>
                        <a:defRPr sz="1400" u="none" cap="none" strike="noStrike"/>
                      </a:pPr>
                      <a:r>
                        <a:rPr b="0" lang="en-US" sz="2000" u="none" cap="none" strike="noStrike">
                          <a:latin typeface="Times New Roman"/>
                          <a:ea typeface="Times New Roman"/>
                          <a:cs typeface="Times New Roman"/>
                          <a:sym typeface="Times New Roman"/>
                        </a:rPr>
                        <a:t>Name</a:t>
                      </a:r>
                      <a:endParaRPr b="0" sz="2000" u="none" cap="none" strike="noStrike">
                        <a:latin typeface="Times New Roman"/>
                        <a:ea typeface="Times New Roman"/>
                        <a:cs typeface="Times New Roman"/>
                        <a:sym typeface="Times New Roman"/>
                      </a:endParaRPr>
                    </a:p>
                  </a:txBody>
                  <a:tcPr marT="38100" marB="38100" marR="76200" marL="76200" anchor="ctr">
                    <a:lnL cap="flat" cmpd="sng" w="1270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defRPr sz="1400" u="none" cap="none" strike="noStrike"/>
                      </a:pPr>
                      <a:r>
                        <a:rPr b="0" lang="en-US" sz="2000" u="none" cap="none" strike="noStrike">
                          <a:latin typeface="Times New Roman"/>
                          <a:ea typeface="Times New Roman"/>
                          <a:cs typeface="Times New Roman"/>
                          <a:sym typeface="Times New Roman"/>
                        </a:rPr>
                        <a:t>Vatsal Sunilkumar Shah </a:t>
                      </a:r>
                      <a:endParaRPr b="0" sz="2000" u="none" cap="none" strike="noStrike">
                        <a:latin typeface="Times New Roman"/>
                        <a:ea typeface="Times New Roman"/>
                        <a:cs typeface="Times New Roman"/>
                        <a:sym typeface="Times New Roman"/>
                      </a:endParaRPr>
                    </a:p>
                  </a:txBody>
                  <a:tcPr marT="38100" marB="38100" marR="76200" marL="76200" anchor="ctr">
                    <a:lnR cap="flat" cmpd="sng" w="12700">
                      <a:solidFill>
                        <a:schemeClr val="dk1"/>
                      </a:solidFill>
                      <a:prstDash val="solid"/>
                      <a:round/>
                      <a:headEnd len="sm" w="sm" type="none"/>
                      <a:tailEnd len="sm" w="sm" type="none"/>
                    </a:lnR>
                  </a:tcPr>
                </a:tc>
              </a:tr>
              <a:tr h="791125">
                <a:tc>
                  <a:txBody>
                    <a:bodyPr/>
                    <a:lstStyle/>
                    <a:p>
                      <a:pPr indent="0" lvl="0" marL="0" marR="0" rtl="0" algn="l">
                        <a:lnSpc>
                          <a:spcPct val="100000"/>
                        </a:lnSpc>
                        <a:spcBef>
                          <a:spcPts val="0"/>
                        </a:spcBef>
                        <a:spcAft>
                          <a:spcPts val="0"/>
                        </a:spcAft>
                        <a:buNone/>
                        <a:defRPr sz="1400" u="none" cap="none" strike="noStrike"/>
                      </a:pPr>
                      <a:r>
                        <a:rPr b="0" lang="en-US" sz="2000" u="none" cap="none" strike="noStrike">
                          <a:latin typeface="Times New Roman"/>
                          <a:ea typeface="Times New Roman"/>
                          <a:cs typeface="Times New Roman"/>
                          <a:sym typeface="Times New Roman"/>
                        </a:rPr>
                        <a:t>Project Title</a:t>
                      </a:r>
                      <a:endParaRPr b="0" sz="2000" u="none" cap="none" strike="noStrike">
                        <a:latin typeface="Times New Roman"/>
                        <a:ea typeface="Times New Roman"/>
                        <a:cs typeface="Times New Roman"/>
                        <a:sym typeface="Times New Roman"/>
                      </a:endParaRPr>
                    </a:p>
                  </a:txBody>
                  <a:tcPr marT="38100" marB="38100" marR="76200" marL="76200" anchor="ctr">
                    <a:lnL cap="flat" cmpd="sng" w="1270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defRPr sz="1400" u="none" cap="none" strike="noStrike"/>
                      </a:pPr>
                      <a:r>
                        <a:rPr b="0" lang="en-US" sz="2000" u="none" cap="none" strike="noStrike">
                          <a:latin typeface="Times New Roman"/>
                          <a:ea typeface="Times New Roman"/>
                          <a:cs typeface="Times New Roman"/>
                          <a:sym typeface="Times New Roman"/>
                        </a:rPr>
                        <a:t>E-commerce Customer Segmentation and Prediction</a:t>
                      </a:r>
                      <a:endParaRPr b="0" sz="2000" u="none" cap="none" strike="noStrike">
                        <a:latin typeface="Times New Roman"/>
                        <a:ea typeface="Times New Roman"/>
                        <a:cs typeface="Times New Roman"/>
                        <a:sym typeface="Times New Roman"/>
                      </a:endParaRPr>
                    </a:p>
                  </a:txBody>
                  <a:tcPr marT="38100" marB="38100" marR="76200" marL="76200" anchor="ctr">
                    <a:lnR cap="flat" cmpd="sng" w="12700">
                      <a:solidFill>
                        <a:schemeClr val="dk1"/>
                      </a:solidFill>
                      <a:prstDash val="solid"/>
                      <a:round/>
                      <a:headEnd len="sm" w="sm" type="none"/>
                      <a:tailEnd len="sm" w="sm" type="none"/>
                    </a:lnR>
                  </a:tcPr>
                </a:tc>
              </a:tr>
              <a:tr h="550250">
                <a:tc>
                  <a:txBody>
                    <a:bodyPr/>
                    <a:lstStyle/>
                    <a:p>
                      <a:pPr indent="0" lvl="0" marL="0" marR="0" rtl="0" algn="l">
                        <a:lnSpc>
                          <a:spcPct val="100000"/>
                        </a:lnSpc>
                        <a:spcBef>
                          <a:spcPts val="0"/>
                        </a:spcBef>
                        <a:spcAft>
                          <a:spcPts val="0"/>
                        </a:spcAft>
                        <a:buNone/>
                        <a:defRPr sz="1400" u="none" cap="none" strike="noStrike"/>
                      </a:pPr>
                      <a:r>
                        <a:rPr b="0" lang="en-US" sz="2000" u="none" cap="none" strike="noStrike">
                          <a:latin typeface="Times New Roman"/>
                          <a:ea typeface="Times New Roman"/>
                          <a:cs typeface="Times New Roman"/>
                          <a:sym typeface="Times New Roman"/>
                        </a:rPr>
                        <a:t>Mentor’s Name</a:t>
                      </a:r>
                      <a:endParaRPr b="0" sz="2000" u="none" cap="none" strike="noStrike">
                        <a:latin typeface="Times New Roman"/>
                        <a:ea typeface="Times New Roman"/>
                        <a:cs typeface="Times New Roman"/>
                        <a:sym typeface="Times New Roman"/>
                      </a:endParaRPr>
                    </a:p>
                  </a:txBody>
                  <a:tcPr marT="38100" marB="38100" marR="76200" marL="76200" anchor="ctr">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defRPr sz="1400" u="none" cap="none" strike="noStrike"/>
                      </a:pPr>
                      <a:r>
                        <a:rPr b="0" lang="en-US" sz="2000" u="none" cap="none" strike="noStrike">
                          <a:latin typeface="Times New Roman"/>
                          <a:ea typeface="Times New Roman"/>
                          <a:cs typeface="Times New Roman"/>
                          <a:sym typeface="Times New Roman"/>
                        </a:rPr>
                        <a:t>Shivam Sir Rai </a:t>
                      </a:r>
                      <a:endParaRPr b="0" sz="2000" u="none" cap="none" strike="noStrike">
                        <a:latin typeface="Times New Roman"/>
                        <a:ea typeface="Times New Roman"/>
                        <a:cs typeface="Times New Roman"/>
                        <a:sym typeface="Times New Roman"/>
                      </a:endParaRPr>
                    </a:p>
                  </a:txBody>
                  <a:tcPr marT="38100" marB="38100" marR="76200" marL="76200" anchor="ctr">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r>
            </a:tbl>
          </a:graphicData>
        </a:graphic>
      </p:graphicFrame>
      <p:pic>
        <p:nvPicPr>
          <p:cNvPr descr="A close-up of a logo&#10;&#10;Description automatically generated" id="2058" name="Google Shape;2058;p1"/>
          <p:cNvPicPr preferRelativeResize="0"/>
          <p:nvPr/>
        </p:nvPicPr>
        <p:blipFill rotWithShape="1">
          <a:blip r:embed="rId3">
            <a:alphaModFix/>
          </a:blip>
          <a:srcRect b="0" l="0" r="0" t="0"/>
          <a:stretch/>
        </p:blipFill>
        <p:spPr>
          <a:xfrm>
            <a:off x="245341" y="292331"/>
            <a:ext cx="1587500" cy="158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16578-42E7-B323-09FA-9167DA9B8666}"/>
              </a:ext>
            </a:extLst>
          </p:cNvPr>
          <p:cNvPicPr>
            <a:picLocks noChangeAspect="1"/>
          </p:cNvPicPr>
          <p:nvPr/>
        </p:nvPicPr>
        <p:blipFill>
          <a:blip r:embed="rId2"/>
          <a:stretch>
            <a:fillRect/>
          </a:stretch>
        </p:blipFill>
        <p:spPr>
          <a:xfrm>
            <a:off x="487194" y="2525951"/>
            <a:ext cx="11217612" cy="1806097"/>
          </a:xfrm>
          <a:prstGeom prst="rect">
            <a:avLst/>
          </a:prstGeom>
        </p:spPr>
      </p:pic>
    </p:spTree>
    <p:extLst>
      <p:ext uri="{BB962C8B-B14F-4D97-AF65-F5344CB8AC3E}">
        <p14:creationId xmlns:p14="http://schemas.microsoft.com/office/powerpoint/2010/main" val="1443619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F6862F-527A-C31E-AB3B-B07271920B08}"/>
              </a:ext>
            </a:extLst>
          </p:cNvPr>
          <p:cNvSpPr txBox="1"/>
          <p:nvPr/>
        </p:nvSpPr>
        <p:spPr>
          <a:xfrm>
            <a:off x="480292" y="306915"/>
            <a:ext cx="6096000" cy="396262"/>
          </a:xfrm>
          <a:prstGeom prst="rect">
            <a:avLst/>
          </a:prstGeom>
          <a:noFill/>
        </p:spPr>
        <p:txBody>
          <a:bodyPr wrap="square">
            <a:spAutoFit/>
          </a:bodyPr>
          <a:lstStyle/>
          <a:p>
            <a:pPr algn="l">
              <a:lnSpc>
                <a:spcPts val="2150"/>
              </a:lnSpc>
            </a:pPr>
            <a:r>
              <a:rPr lang="gu-IN" sz="2400" dirty="0">
                <a:solidFill>
                  <a:schemeClr val="accent2">
                    <a:lumMod val="50000"/>
                  </a:schemeClr>
                </a:solidFill>
                <a:latin typeface="Montserrat" pitchFamily="34" charset="0"/>
              </a:rPr>
              <a:t>6. </a:t>
            </a:r>
            <a:r>
              <a:rPr lang="en-GB" sz="2400" dirty="0">
                <a:solidFill>
                  <a:schemeClr val="accent2">
                    <a:lumMod val="50000"/>
                  </a:schemeClr>
                </a:solidFill>
                <a:latin typeface="Montserrat" pitchFamily="34" charset="0"/>
              </a:rPr>
              <a:t> Key Performance Indicator</a:t>
            </a:r>
            <a:endParaRPr lang="en-US" sz="2400" dirty="0">
              <a:solidFill>
                <a:schemeClr val="accent2">
                  <a:lumMod val="50000"/>
                </a:schemeClr>
              </a:solidFill>
              <a:latin typeface="Montserrat" pitchFamily="34" charset="0"/>
            </a:endParaRPr>
          </a:p>
        </p:txBody>
      </p:sp>
      <p:pic>
        <p:nvPicPr>
          <p:cNvPr id="6" name="Picture 5">
            <a:extLst>
              <a:ext uri="{FF2B5EF4-FFF2-40B4-BE49-F238E27FC236}">
                <a16:creationId xmlns:a16="http://schemas.microsoft.com/office/drawing/2014/main" id="{C36217F6-C6D2-A841-DB3E-DADC87D2FE9F}"/>
              </a:ext>
            </a:extLst>
          </p:cNvPr>
          <p:cNvPicPr>
            <a:picLocks noChangeAspect="1"/>
          </p:cNvPicPr>
          <p:nvPr/>
        </p:nvPicPr>
        <p:blipFill>
          <a:blip r:embed="rId2"/>
          <a:stretch>
            <a:fillRect/>
          </a:stretch>
        </p:blipFill>
        <p:spPr>
          <a:xfrm>
            <a:off x="1721741" y="1001819"/>
            <a:ext cx="8748518" cy="4854361"/>
          </a:xfrm>
          <a:prstGeom prst="rect">
            <a:avLst/>
          </a:prstGeom>
        </p:spPr>
      </p:pic>
    </p:spTree>
    <p:extLst>
      <p:ext uri="{BB962C8B-B14F-4D97-AF65-F5344CB8AC3E}">
        <p14:creationId xmlns:p14="http://schemas.microsoft.com/office/powerpoint/2010/main" val="220212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10E7A-744E-C41F-2DB1-ECF9C767CE98}"/>
              </a:ext>
            </a:extLst>
          </p:cNvPr>
          <p:cNvPicPr>
            <a:picLocks noChangeAspect="1"/>
          </p:cNvPicPr>
          <p:nvPr/>
        </p:nvPicPr>
        <p:blipFill>
          <a:blip r:embed="rId2"/>
          <a:stretch>
            <a:fillRect/>
          </a:stretch>
        </p:blipFill>
        <p:spPr>
          <a:xfrm>
            <a:off x="1302604" y="1158043"/>
            <a:ext cx="9586791" cy="4541914"/>
          </a:xfrm>
          <a:prstGeom prst="rect">
            <a:avLst/>
          </a:prstGeom>
        </p:spPr>
      </p:pic>
    </p:spTree>
    <p:extLst>
      <p:ext uri="{BB962C8B-B14F-4D97-AF65-F5344CB8AC3E}">
        <p14:creationId xmlns:p14="http://schemas.microsoft.com/office/powerpoint/2010/main" val="3907432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A7A82E-BCB9-0143-A309-A07EB7AE5DDE}"/>
              </a:ext>
            </a:extLst>
          </p:cNvPr>
          <p:cNvSpPr txBox="1"/>
          <p:nvPr/>
        </p:nvSpPr>
        <p:spPr>
          <a:xfrm>
            <a:off x="675409" y="403767"/>
            <a:ext cx="6096000" cy="339388"/>
          </a:xfrm>
          <a:prstGeom prst="rect">
            <a:avLst/>
          </a:prstGeom>
          <a:noFill/>
        </p:spPr>
        <p:txBody>
          <a:bodyPr wrap="square">
            <a:spAutoFit/>
          </a:bodyPr>
          <a:lstStyle/>
          <a:p>
            <a:pPr>
              <a:lnSpc>
                <a:spcPts val="1792"/>
              </a:lnSpc>
            </a:pPr>
            <a:r>
              <a:rPr lang="en-US" sz="2333" dirty="0">
                <a:solidFill>
                  <a:schemeClr val="accent2">
                    <a:lumMod val="50000"/>
                  </a:schemeClr>
                </a:solidFill>
                <a:latin typeface="Montserrat" pitchFamily="34" charset="0"/>
              </a:rPr>
              <a:t>7. Monthly </a:t>
            </a:r>
            <a:r>
              <a:rPr lang="en-GB" sz="2333" dirty="0">
                <a:solidFill>
                  <a:schemeClr val="accent2">
                    <a:lumMod val="50000"/>
                  </a:schemeClr>
                </a:solidFill>
                <a:latin typeface="Montserrat" pitchFamily="34" charset="0"/>
              </a:rPr>
              <a:t>Revenue </a:t>
            </a:r>
            <a:endParaRPr lang="en-US" sz="2333" dirty="0">
              <a:solidFill>
                <a:schemeClr val="accent2">
                  <a:lumMod val="50000"/>
                </a:schemeClr>
              </a:solidFill>
              <a:latin typeface="Montserrat" pitchFamily="34" charset="0"/>
            </a:endParaRPr>
          </a:p>
        </p:txBody>
      </p:sp>
      <p:pic>
        <p:nvPicPr>
          <p:cNvPr id="5" name="Picture 4">
            <a:extLst>
              <a:ext uri="{FF2B5EF4-FFF2-40B4-BE49-F238E27FC236}">
                <a16:creationId xmlns:a16="http://schemas.microsoft.com/office/drawing/2014/main" id="{37A2C3F4-E4DB-1710-6582-370EC02837EB}"/>
              </a:ext>
            </a:extLst>
          </p:cNvPr>
          <p:cNvPicPr>
            <a:picLocks noChangeAspect="1"/>
          </p:cNvPicPr>
          <p:nvPr/>
        </p:nvPicPr>
        <p:blipFill>
          <a:blip r:embed="rId2"/>
          <a:stretch>
            <a:fillRect/>
          </a:stretch>
        </p:blipFill>
        <p:spPr>
          <a:xfrm>
            <a:off x="0" y="1162462"/>
            <a:ext cx="3879273" cy="3823032"/>
          </a:xfrm>
          <a:prstGeom prst="rect">
            <a:avLst/>
          </a:prstGeom>
        </p:spPr>
      </p:pic>
      <p:pic>
        <p:nvPicPr>
          <p:cNvPr id="7" name="Picture 6">
            <a:extLst>
              <a:ext uri="{FF2B5EF4-FFF2-40B4-BE49-F238E27FC236}">
                <a16:creationId xmlns:a16="http://schemas.microsoft.com/office/drawing/2014/main" id="{80284EC7-A19D-4838-F272-0E0B4D4F008D}"/>
              </a:ext>
            </a:extLst>
          </p:cNvPr>
          <p:cNvPicPr>
            <a:picLocks noChangeAspect="1"/>
          </p:cNvPicPr>
          <p:nvPr/>
        </p:nvPicPr>
        <p:blipFill>
          <a:blip r:embed="rId3"/>
          <a:stretch>
            <a:fillRect/>
          </a:stretch>
        </p:blipFill>
        <p:spPr>
          <a:xfrm>
            <a:off x="4183560" y="1171121"/>
            <a:ext cx="3765486" cy="3823032"/>
          </a:xfrm>
          <a:prstGeom prst="rect">
            <a:avLst/>
          </a:prstGeom>
        </p:spPr>
      </p:pic>
      <p:pic>
        <p:nvPicPr>
          <p:cNvPr id="10" name="Picture 9">
            <a:extLst>
              <a:ext uri="{FF2B5EF4-FFF2-40B4-BE49-F238E27FC236}">
                <a16:creationId xmlns:a16="http://schemas.microsoft.com/office/drawing/2014/main" id="{CE064D2A-9916-6487-F934-C90C9D5AD333}"/>
              </a:ext>
            </a:extLst>
          </p:cNvPr>
          <p:cNvPicPr>
            <a:picLocks noChangeAspect="1"/>
          </p:cNvPicPr>
          <p:nvPr/>
        </p:nvPicPr>
        <p:blipFill>
          <a:blip r:embed="rId4"/>
          <a:stretch>
            <a:fillRect/>
          </a:stretch>
        </p:blipFill>
        <p:spPr>
          <a:xfrm>
            <a:off x="8253334" y="1162462"/>
            <a:ext cx="3730849" cy="3816681"/>
          </a:xfrm>
          <a:prstGeom prst="rect">
            <a:avLst/>
          </a:prstGeom>
        </p:spPr>
      </p:pic>
    </p:spTree>
    <p:extLst>
      <p:ext uri="{BB962C8B-B14F-4D97-AF65-F5344CB8AC3E}">
        <p14:creationId xmlns:p14="http://schemas.microsoft.com/office/powerpoint/2010/main" val="2627195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DDD482-E30A-35E1-8B90-91AB589FF164}"/>
              </a:ext>
            </a:extLst>
          </p:cNvPr>
          <p:cNvPicPr>
            <a:picLocks noChangeAspect="1"/>
          </p:cNvPicPr>
          <p:nvPr/>
        </p:nvPicPr>
        <p:blipFill>
          <a:blip r:embed="rId2"/>
          <a:stretch>
            <a:fillRect/>
          </a:stretch>
        </p:blipFill>
        <p:spPr>
          <a:xfrm>
            <a:off x="159390" y="737307"/>
            <a:ext cx="5865236" cy="5557852"/>
          </a:xfrm>
          <a:prstGeom prst="rect">
            <a:avLst/>
          </a:prstGeom>
        </p:spPr>
      </p:pic>
      <p:pic>
        <p:nvPicPr>
          <p:cNvPr id="7" name="Picture 6">
            <a:extLst>
              <a:ext uri="{FF2B5EF4-FFF2-40B4-BE49-F238E27FC236}">
                <a16:creationId xmlns:a16="http://schemas.microsoft.com/office/drawing/2014/main" id="{7031285A-C74C-DE6C-8512-BCB6CEAA3D52}"/>
              </a:ext>
            </a:extLst>
          </p:cNvPr>
          <p:cNvPicPr>
            <a:picLocks noChangeAspect="1"/>
          </p:cNvPicPr>
          <p:nvPr/>
        </p:nvPicPr>
        <p:blipFill>
          <a:blip r:embed="rId3"/>
          <a:stretch>
            <a:fillRect/>
          </a:stretch>
        </p:blipFill>
        <p:spPr>
          <a:xfrm>
            <a:off x="6024626" y="737307"/>
            <a:ext cx="5673806" cy="5557852"/>
          </a:xfrm>
          <a:prstGeom prst="rect">
            <a:avLst/>
          </a:prstGeom>
        </p:spPr>
      </p:pic>
    </p:spTree>
    <p:extLst>
      <p:ext uri="{BB962C8B-B14F-4D97-AF65-F5344CB8AC3E}">
        <p14:creationId xmlns:p14="http://schemas.microsoft.com/office/powerpoint/2010/main" val="4246098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3516E-FE91-AEE9-667C-EC3C494F8BDA}"/>
              </a:ext>
            </a:extLst>
          </p:cNvPr>
          <p:cNvPicPr>
            <a:picLocks noChangeAspect="1"/>
          </p:cNvPicPr>
          <p:nvPr/>
        </p:nvPicPr>
        <p:blipFill>
          <a:blip r:embed="rId2"/>
          <a:stretch>
            <a:fillRect/>
          </a:stretch>
        </p:blipFill>
        <p:spPr>
          <a:xfrm>
            <a:off x="1174300" y="725140"/>
            <a:ext cx="9671879" cy="5180360"/>
          </a:xfrm>
          <a:prstGeom prst="rect">
            <a:avLst/>
          </a:prstGeom>
        </p:spPr>
      </p:pic>
    </p:spTree>
    <p:extLst>
      <p:ext uri="{BB962C8B-B14F-4D97-AF65-F5344CB8AC3E}">
        <p14:creationId xmlns:p14="http://schemas.microsoft.com/office/powerpoint/2010/main" val="646346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B1908-9E48-59BA-A4ED-04EABCA05F1D}"/>
              </a:ext>
            </a:extLst>
          </p:cNvPr>
          <p:cNvPicPr>
            <a:picLocks noChangeAspect="1"/>
          </p:cNvPicPr>
          <p:nvPr/>
        </p:nvPicPr>
        <p:blipFill>
          <a:blip r:embed="rId2"/>
          <a:stretch>
            <a:fillRect/>
          </a:stretch>
        </p:blipFill>
        <p:spPr>
          <a:xfrm>
            <a:off x="767889" y="857249"/>
            <a:ext cx="10656223" cy="5498523"/>
          </a:xfrm>
          <a:prstGeom prst="rect">
            <a:avLst/>
          </a:prstGeom>
        </p:spPr>
      </p:pic>
    </p:spTree>
    <p:extLst>
      <p:ext uri="{BB962C8B-B14F-4D97-AF65-F5344CB8AC3E}">
        <p14:creationId xmlns:p14="http://schemas.microsoft.com/office/powerpoint/2010/main" val="2759509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0A718-554F-55E8-4DB4-90B1200F598B}"/>
              </a:ext>
            </a:extLst>
          </p:cNvPr>
          <p:cNvPicPr>
            <a:picLocks noChangeAspect="1"/>
          </p:cNvPicPr>
          <p:nvPr/>
        </p:nvPicPr>
        <p:blipFill>
          <a:blip r:embed="rId2"/>
          <a:stretch>
            <a:fillRect/>
          </a:stretch>
        </p:blipFill>
        <p:spPr>
          <a:xfrm>
            <a:off x="0" y="1172446"/>
            <a:ext cx="12192000" cy="4513107"/>
          </a:xfrm>
          <a:prstGeom prst="rect">
            <a:avLst/>
          </a:prstGeom>
        </p:spPr>
      </p:pic>
    </p:spTree>
    <p:extLst>
      <p:ext uri="{BB962C8B-B14F-4D97-AF65-F5344CB8AC3E}">
        <p14:creationId xmlns:p14="http://schemas.microsoft.com/office/powerpoint/2010/main" val="932146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FCD077-92A7-B23A-F96A-421F438D353D}"/>
              </a:ext>
            </a:extLst>
          </p:cNvPr>
          <p:cNvPicPr>
            <a:picLocks noChangeAspect="1"/>
          </p:cNvPicPr>
          <p:nvPr/>
        </p:nvPicPr>
        <p:blipFill>
          <a:blip r:embed="rId2"/>
          <a:stretch>
            <a:fillRect/>
          </a:stretch>
        </p:blipFill>
        <p:spPr>
          <a:xfrm>
            <a:off x="1695068" y="624597"/>
            <a:ext cx="8801863" cy="5608806"/>
          </a:xfrm>
          <a:prstGeom prst="rect">
            <a:avLst/>
          </a:prstGeom>
        </p:spPr>
      </p:pic>
    </p:spTree>
    <p:extLst>
      <p:ext uri="{BB962C8B-B14F-4D97-AF65-F5344CB8AC3E}">
        <p14:creationId xmlns:p14="http://schemas.microsoft.com/office/powerpoint/2010/main" val="208110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67B7CF-424C-DC14-0A5C-BD81AA2ADD86}"/>
              </a:ext>
            </a:extLst>
          </p:cNvPr>
          <p:cNvPicPr>
            <a:picLocks noChangeAspect="1"/>
          </p:cNvPicPr>
          <p:nvPr/>
        </p:nvPicPr>
        <p:blipFill>
          <a:blip r:embed="rId2"/>
          <a:stretch>
            <a:fillRect/>
          </a:stretch>
        </p:blipFill>
        <p:spPr>
          <a:xfrm>
            <a:off x="0" y="772642"/>
            <a:ext cx="12192000" cy="5312715"/>
          </a:xfrm>
          <a:prstGeom prst="rect">
            <a:avLst/>
          </a:prstGeom>
        </p:spPr>
      </p:pic>
    </p:spTree>
    <p:extLst>
      <p:ext uri="{BB962C8B-B14F-4D97-AF65-F5344CB8AC3E}">
        <p14:creationId xmlns:p14="http://schemas.microsoft.com/office/powerpoint/2010/main" val="1808342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068E50-F7ED-8D68-5C0D-A0C64A903755}"/>
              </a:ext>
            </a:extLst>
          </p:cNvPr>
          <p:cNvSpPr txBox="1"/>
          <p:nvPr/>
        </p:nvSpPr>
        <p:spPr>
          <a:xfrm>
            <a:off x="3657600" y="0"/>
            <a:ext cx="6096000" cy="751168"/>
          </a:xfrm>
          <a:prstGeom prst="rect">
            <a:avLst/>
          </a:prstGeom>
          <a:noFill/>
        </p:spPr>
        <p:txBody>
          <a:bodyPr wrap="square">
            <a:spAutoFit/>
          </a:bodyPr>
          <a:lstStyle/>
          <a:p>
            <a:pPr marL="0" indent="0">
              <a:lnSpc>
                <a:spcPts val="5550"/>
              </a:lnSpc>
              <a:buNone/>
            </a:pPr>
            <a:r>
              <a:rPr lang="en-US" sz="3600" dirty="0">
                <a:solidFill>
                  <a:srgbClr val="FF0000"/>
                </a:solidFill>
                <a:latin typeface="Montserrat" pitchFamily="34" charset="0"/>
                <a:ea typeface="Montserrat" pitchFamily="34" charset="-122"/>
                <a:cs typeface="Montserrat" pitchFamily="34" charset="-120"/>
              </a:rPr>
              <a:t>Project </a:t>
            </a:r>
            <a:r>
              <a:rPr lang="en-GB" sz="3600" dirty="0">
                <a:solidFill>
                  <a:srgbClr val="FF0000"/>
                </a:solidFill>
                <a:latin typeface="Montserrat" pitchFamily="34" charset="0"/>
                <a:ea typeface="Montserrat" pitchFamily="34" charset="-122"/>
                <a:cs typeface="Montserrat" pitchFamily="34" charset="-120"/>
              </a:rPr>
              <a:t>Overview </a:t>
            </a:r>
            <a:endParaRPr lang="en-US" sz="3600" dirty="0">
              <a:solidFill>
                <a:srgbClr val="FF0000"/>
              </a:solidFill>
            </a:endParaRPr>
          </a:p>
        </p:txBody>
      </p:sp>
      <p:sp>
        <p:nvSpPr>
          <p:cNvPr id="13" name="TextBox 12">
            <a:extLst>
              <a:ext uri="{FF2B5EF4-FFF2-40B4-BE49-F238E27FC236}">
                <a16:creationId xmlns:a16="http://schemas.microsoft.com/office/drawing/2014/main" id="{E755F034-8ED8-20C4-DB77-1F479822A36C}"/>
              </a:ext>
            </a:extLst>
          </p:cNvPr>
          <p:cNvSpPr txBox="1"/>
          <p:nvPr/>
        </p:nvSpPr>
        <p:spPr>
          <a:xfrm>
            <a:off x="249382" y="940446"/>
            <a:ext cx="12071927" cy="4523674"/>
          </a:xfrm>
          <a:prstGeom prst="rect">
            <a:avLst/>
          </a:prstGeom>
          <a:noFill/>
        </p:spPr>
        <p:txBody>
          <a:bodyPr wrap="square">
            <a:spAutoFit/>
          </a:bodyPr>
          <a:lstStyle/>
          <a:p>
            <a:pPr marL="342900" indent="-342900">
              <a:lnSpc>
                <a:spcPts val="2850"/>
              </a:lnSpc>
              <a:buFont typeface="Arial" panose="020B0604020202020204" pitchFamily="34" charset="0"/>
              <a:buChar char="•"/>
            </a:pPr>
            <a:r>
              <a:rPr lang="en-GB" sz="1600" dirty="0">
                <a:latin typeface="Heebo Light" pitchFamily="2" charset="-79"/>
                <a:cs typeface="Heebo Light" pitchFamily="2" charset="-79"/>
              </a:rPr>
              <a:t>The world is getting smarter day by day. The role of E-Commerce in our life is becoming unavoidable. Nowadays right from socks to shoes, dresses to apparel, electronics to appliances, everything we totally depend on E-Commerce websites for the best products. It is a modern-day business that works extensively with the help of technology. In simple words, the process of buying products online is E-commerce shopping. Nowadays slowly the trend of moving from traditional window shopping or going physically to stores is declining. People tend to think more of shopping online than going to shops. Customer is the most important aspect of any business, a business cannot achieve success without this key factor. They need to satisfy customer needs always. In order to do that customer data need to be </a:t>
            </a:r>
            <a:r>
              <a:rPr lang="en-GB" sz="1600" dirty="0" err="1">
                <a:latin typeface="Heebo Light" pitchFamily="2" charset="-79"/>
                <a:cs typeface="Heebo Light" pitchFamily="2" charset="-79"/>
              </a:rPr>
              <a:t>analyzed</a:t>
            </a:r>
            <a:r>
              <a:rPr lang="en-GB" sz="1600" dirty="0">
                <a:latin typeface="Heebo Light" pitchFamily="2" charset="-79"/>
                <a:cs typeface="Heebo Light" pitchFamily="2" charset="-79"/>
              </a:rPr>
              <a:t> from their websites.</a:t>
            </a:r>
          </a:p>
          <a:p>
            <a:pPr marL="342900" indent="-342900">
              <a:lnSpc>
                <a:spcPts val="2850"/>
              </a:lnSpc>
              <a:buFont typeface="Arial" panose="020B0604020202020204" pitchFamily="34" charset="0"/>
              <a:buChar char="•"/>
            </a:pPr>
            <a:r>
              <a:rPr lang="en-GB" sz="1600" dirty="0">
                <a:latin typeface="Heebo Light" pitchFamily="34" charset="0"/>
                <a:ea typeface="Heebo Light" pitchFamily="34" charset="-122"/>
                <a:cs typeface="Heebo Light" pitchFamily="34" charset="-120"/>
              </a:rPr>
              <a:t>This project aims to enhance marketing strategies and customer retention for an e-commerce company by gaining a deeper understanding of their customer base based on their purchasing patter. By leveraging machine learning, the project seeks to segment customers and predict future purchasing </a:t>
            </a:r>
            <a:r>
              <a:rPr lang="en-GB" sz="1600" dirty="0" err="1">
                <a:latin typeface="Heebo Light" pitchFamily="34" charset="0"/>
                <a:ea typeface="Heebo Light" pitchFamily="34" charset="-122"/>
                <a:cs typeface="Heebo Light" pitchFamily="34" charset="-120"/>
              </a:rPr>
              <a:t>behavior</a:t>
            </a:r>
            <a:r>
              <a:rPr lang="en-GB" sz="1600" dirty="0">
                <a:latin typeface="Heebo Light" pitchFamily="34" charset="0"/>
                <a:ea typeface="Heebo Light" pitchFamily="34" charset="-122"/>
                <a:cs typeface="Heebo Light" pitchFamily="34" charset="-120"/>
              </a:rPr>
              <a:t>. The goal is to develop a robust customer segmentation model and a predictive classifier to categorize customers based on their purchasing patterns, enabling the company to tailor marketing strategies, improve customer retention, and optimize inventory management.</a:t>
            </a:r>
          </a:p>
        </p:txBody>
      </p:sp>
    </p:spTree>
    <p:extLst>
      <p:ext uri="{BB962C8B-B14F-4D97-AF65-F5344CB8AC3E}">
        <p14:creationId xmlns:p14="http://schemas.microsoft.com/office/powerpoint/2010/main" val="2025393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9A2C76-6AD9-81AE-5598-FE48B005F41C}"/>
              </a:ext>
            </a:extLst>
          </p:cNvPr>
          <p:cNvPicPr>
            <a:picLocks noChangeAspect="1"/>
          </p:cNvPicPr>
          <p:nvPr/>
        </p:nvPicPr>
        <p:blipFill>
          <a:blip r:embed="rId2"/>
          <a:stretch>
            <a:fillRect/>
          </a:stretch>
        </p:blipFill>
        <p:spPr>
          <a:xfrm>
            <a:off x="0" y="857079"/>
            <a:ext cx="11438198" cy="4306047"/>
          </a:xfrm>
          <a:prstGeom prst="rect">
            <a:avLst/>
          </a:prstGeom>
        </p:spPr>
      </p:pic>
    </p:spTree>
    <p:extLst>
      <p:ext uri="{BB962C8B-B14F-4D97-AF65-F5344CB8AC3E}">
        <p14:creationId xmlns:p14="http://schemas.microsoft.com/office/powerpoint/2010/main" val="2011838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01887-34BA-797A-C29F-999C56B4C2A0}"/>
              </a:ext>
            </a:extLst>
          </p:cNvPr>
          <p:cNvPicPr>
            <a:picLocks noChangeAspect="1"/>
          </p:cNvPicPr>
          <p:nvPr/>
        </p:nvPicPr>
        <p:blipFill>
          <a:blip r:embed="rId2"/>
          <a:stretch>
            <a:fillRect/>
          </a:stretch>
        </p:blipFill>
        <p:spPr>
          <a:xfrm>
            <a:off x="487194" y="597924"/>
            <a:ext cx="11217612" cy="5662151"/>
          </a:xfrm>
          <a:prstGeom prst="rect">
            <a:avLst/>
          </a:prstGeom>
        </p:spPr>
      </p:pic>
    </p:spTree>
    <p:extLst>
      <p:ext uri="{BB962C8B-B14F-4D97-AF65-F5344CB8AC3E}">
        <p14:creationId xmlns:p14="http://schemas.microsoft.com/office/powerpoint/2010/main" val="3448533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ADCF3F-FF7D-E494-DAA3-B020E5FAB017}"/>
              </a:ext>
            </a:extLst>
          </p:cNvPr>
          <p:cNvPicPr>
            <a:picLocks noChangeAspect="1"/>
          </p:cNvPicPr>
          <p:nvPr/>
        </p:nvPicPr>
        <p:blipFill>
          <a:blip r:embed="rId2"/>
          <a:stretch>
            <a:fillRect/>
          </a:stretch>
        </p:blipFill>
        <p:spPr>
          <a:xfrm>
            <a:off x="0" y="715889"/>
            <a:ext cx="12192000" cy="5426222"/>
          </a:xfrm>
          <a:prstGeom prst="rect">
            <a:avLst/>
          </a:prstGeom>
        </p:spPr>
      </p:pic>
    </p:spTree>
    <p:extLst>
      <p:ext uri="{BB962C8B-B14F-4D97-AF65-F5344CB8AC3E}">
        <p14:creationId xmlns:p14="http://schemas.microsoft.com/office/powerpoint/2010/main" val="1599804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1E7D6-A08F-1654-DF89-C3E319D31324}"/>
              </a:ext>
            </a:extLst>
          </p:cNvPr>
          <p:cNvSpPr txBox="1"/>
          <p:nvPr/>
        </p:nvSpPr>
        <p:spPr>
          <a:xfrm>
            <a:off x="609600" y="360272"/>
            <a:ext cx="6096000" cy="341504"/>
          </a:xfrm>
          <a:prstGeom prst="rect">
            <a:avLst/>
          </a:prstGeom>
          <a:noFill/>
        </p:spPr>
        <p:txBody>
          <a:bodyPr wrap="square">
            <a:spAutoFit/>
          </a:bodyPr>
          <a:lstStyle/>
          <a:p>
            <a:pPr>
              <a:lnSpc>
                <a:spcPts val="1792"/>
              </a:lnSpc>
            </a:pPr>
            <a:r>
              <a:rPr lang="en-US" sz="2400" dirty="0">
                <a:solidFill>
                  <a:schemeClr val="accent2">
                    <a:lumMod val="50000"/>
                  </a:schemeClr>
                </a:solidFill>
                <a:latin typeface="Montserrat" pitchFamily="34" charset="0"/>
              </a:rPr>
              <a:t>8.  RFM Analysis</a:t>
            </a:r>
          </a:p>
        </p:txBody>
      </p:sp>
      <p:sp>
        <p:nvSpPr>
          <p:cNvPr id="6" name="TextBox 5">
            <a:extLst>
              <a:ext uri="{FF2B5EF4-FFF2-40B4-BE49-F238E27FC236}">
                <a16:creationId xmlns:a16="http://schemas.microsoft.com/office/drawing/2014/main" id="{40820E91-0C4A-8FA6-2FC4-8E249AEB0C2F}"/>
              </a:ext>
            </a:extLst>
          </p:cNvPr>
          <p:cNvSpPr txBox="1"/>
          <p:nvPr/>
        </p:nvSpPr>
        <p:spPr>
          <a:xfrm>
            <a:off x="609600" y="975050"/>
            <a:ext cx="10012218" cy="4524315"/>
          </a:xfrm>
          <a:prstGeom prst="rect">
            <a:avLst/>
          </a:prstGeom>
          <a:noFill/>
        </p:spPr>
        <p:txBody>
          <a:bodyPr wrap="square">
            <a:spAutoFit/>
          </a:bodyPr>
          <a:lstStyle/>
          <a:p>
            <a:r>
              <a:rPr lang="en-GB" sz="2400" dirty="0"/>
              <a:t>Here I was generate some new feature like : Generating Revenue and extracting of timing.</a:t>
            </a:r>
          </a:p>
          <a:p>
            <a:r>
              <a:rPr lang="en-GB" sz="2400" dirty="0"/>
              <a:t>Here this is based on market and customer purchase scenario to I will make RFM analysis.</a:t>
            </a:r>
          </a:p>
          <a:p>
            <a:r>
              <a:rPr lang="en-GB" sz="2400" dirty="0"/>
              <a:t>RFM stands for Recency – Frequency – Monetary value for following definitions.</a:t>
            </a:r>
          </a:p>
          <a:p>
            <a:r>
              <a:rPr lang="en-GB" sz="2400" b="1" dirty="0"/>
              <a:t>Recency</a:t>
            </a:r>
            <a:r>
              <a:rPr lang="en-GB" sz="2400" dirty="0"/>
              <a:t>  : Given a current or specific date in the past, Recency captures the last time that the customer made a transaction.</a:t>
            </a:r>
          </a:p>
          <a:p>
            <a:r>
              <a:rPr lang="en-GB" sz="2400" b="1" dirty="0"/>
              <a:t>Frequency</a:t>
            </a:r>
            <a:r>
              <a:rPr lang="en-GB" sz="2400" dirty="0"/>
              <a:t>: Given a specific time window, Frequency captures the number of transactions the customer did during that window.</a:t>
            </a:r>
          </a:p>
          <a:p>
            <a:r>
              <a:rPr lang="en-GB" sz="2400" b="1" dirty="0"/>
              <a:t>Monetary Value or Revenue </a:t>
            </a:r>
            <a:r>
              <a:rPr lang="en-GB" sz="2400" dirty="0"/>
              <a:t>: Given a specific window, Revenue captures the amount spent by the customer. </a:t>
            </a:r>
          </a:p>
        </p:txBody>
      </p:sp>
    </p:spTree>
    <p:extLst>
      <p:ext uri="{BB962C8B-B14F-4D97-AF65-F5344CB8AC3E}">
        <p14:creationId xmlns:p14="http://schemas.microsoft.com/office/powerpoint/2010/main" val="783883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5035-9788-53FD-9B06-9BE16FC11269}"/>
              </a:ext>
            </a:extLst>
          </p:cNvPr>
          <p:cNvSpPr>
            <a:spLocks noGrp="1"/>
          </p:cNvSpPr>
          <p:nvPr>
            <p:ph type="title"/>
          </p:nvPr>
        </p:nvSpPr>
        <p:spPr>
          <a:xfrm>
            <a:off x="838200" y="365125"/>
            <a:ext cx="9180368" cy="1176193"/>
          </a:xfrm>
        </p:spPr>
        <p:txBody>
          <a:bodyPr>
            <a:normAutofit fontScale="90000"/>
          </a:bodyPr>
          <a:lstStyle/>
          <a:p>
            <a:r>
              <a:rPr lang="en-GB" sz="3667" dirty="0"/>
              <a:t>FUTURE SCOPE OF MY PROJECT PATH VIEW </a:t>
            </a:r>
            <a:br>
              <a:rPr lang="en-GB" sz="3667" dirty="0"/>
            </a:br>
            <a:r>
              <a:rPr lang="en-GB" sz="3667" dirty="0"/>
              <a:t>BASED ON RECENCY, FREQUENCY, MONETARY VALUE</a:t>
            </a:r>
            <a:endParaRPr lang="en-IN" sz="3667" dirty="0"/>
          </a:p>
        </p:txBody>
      </p:sp>
      <p:sp>
        <p:nvSpPr>
          <p:cNvPr id="6" name="TextBox 2">
            <a:extLst>
              <a:ext uri="{FF2B5EF4-FFF2-40B4-BE49-F238E27FC236}">
                <a16:creationId xmlns:a16="http://schemas.microsoft.com/office/drawing/2014/main" id="{75EC0FA9-980B-5A1A-515D-05270B3D00D1}"/>
              </a:ext>
            </a:extLst>
          </p:cNvPr>
          <p:cNvSpPr txBox="1"/>
          <p:nvPr/>
        </p:nvSpPr>
        <p:spPr>
          <a:xfrm>
            <a:off x="566328" y="2212373"/>
            <a:ext cx="6096000" cy="34996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80985" indent="-380985">
              <a:lnSpc>
                <a:spcPts val="1792"/>
              </a:lnSpc>
              <a:buFont typeface="Wingdings" panose="05000000000000000000" pitchFamily="2" charset="2"/>
              <a:buChar char="ü"/>
            </a:pPr>
            <a:r>
              <a:rPr lang="en-US" sz="2667" dirty="0">
                <a:solidFill>
                  <a:schemeClr val="accent2">
                    <a:lumMod val="50000"/>
                  </a:schemeClr>
                </a:solidFill>
                <a:latin typeface="Montserrat" pitchFamily="34" charset="0"/>
              </a:rPr>
              <a:t>Low Value Segment</a:t>
            </a:r>
          </a:p>
        </p:txBody>
      </p:sp>
      <p:graphicFrame>
        <p:nvGraphicFramePr>
          <p:cNvPr id="9" name="Content Placeholder 8">
            <a:extLst>
              <a:ext uri="{FF2B5EF4-FFF2-40B4-BE49-F238E27FC236}">
                <a16:creationId xmlns:a16="http://schemas.microsoft.com/office/drawing/2014/main" id="{4CC66251-8D2A-0B25-23DC-E803E8462CFB}"/>
              </a:ext>
            </a:extLst>
          </p:cNvPr>
          <p:cNvGraphicFramePr>
            <a:graphicFrameLocks noGrp="1"/>
          </p:cNvGraphicFramePr>
          <p:nvPr>
            <p:ph sz="half" idx="1"/>
          </p:nvPr>
        </p:nvGraphicFramePr>
        <p:xfrm>
          <a:off x="838200" y="2727960"/>
          <a:ext cx="5024437" cy="927099"/>
        </p:xfrm>
        <a:graphic>
          <a:graphicData uri="http://schemas.openxmlformats.org/drawingml/2006/table">
            <a:tbl>
              <a:tblPr bandRow="1">
                <a:tableStyleId>{5C22544A-7EE6-4342-B048-85BDC9FD1C3A}</a:tableStyleId>
              </a:tblPr>
              <a:tblGrid>
                <a:gridCol w="1283278">
                  <a:extLst>
                    <a:ext uri="{9D8B030D-6E8A-4147-A177-3AD203B41FA5}">
                      <a16:colId xmlns:a16="http://schemas.microsoft.com/office/drawing/2014/main" val="163215174"/>
                    </a:ext>
                  </a:extLst>
                </a:gridCol>
                <a:gridCol w="3741159">
                  <a:extLst>
                    <a:ext uri="{9D8B030D-6E8A-4147-A177-3AD203B41FA5}">
                      <a16:colId xmlns:a16="http://schemas.microsoft.com/office/drawing/2014/main" val="468948595"/>
                    </a:ext>
                  </a:extLst>
                </a:gridCol>
              </a:tblGrid>
              <a:tr h="309033">
                <a:tc>
                  <a:txBody>
                    <a:bodyPr/>
                    <a:lstStyle/>
                    <a:p>
                      <a:r>
                        <a:rPr lang="en-GB" sz="1500" b="1" dirty="0"/>
                        <a:t>R</a:t>
                      </a:r>
                      <a:endParaRPr lang="en-IN" sz="1500" b="1" dirty="0"/>
                    </a:p>
                  </a:txBody>
                  <a:tcPr marL="76200" marR="76200" marT="38100" marB="38100"/>
                </a:tc>
                <a:tc>
                  <a:txBody>
                    <a:bodyPr/>
                    <a:lstStyle/>
                    <a:p>
                      <a:r>
                        <a:rPr lang="en-GB" sz="1500" b="1" dirty="0"/>
                        <a:t>Less Active</a:t>
                      </a:r>
                      <a:endParaRPr lang="en-IN" sz="1500" b="1" dirty="0"/>
                    </a:p>
                  </a:txBody>
                  <a:tcPr marL="76200" marR="76200" marT="38100" marB="38100"/>
                </a:tc>
                <a:extLst>
                  <a:ext uri="{0D108BD9-81ED-4DB2-BD59-A6C34878D82A}">
                    <a16:rowId xmlns:a16="http://schemas.microsoft.com/office/drawing/2014/main" val="4145304323"/>
                  </a:ext>
                </a:extLst>
              </a:tr>
              <a:tr h="309033">
                <a:tc>
                  <a:txBody>
                    <a:bodyPr/>
                    <a:lstStyle/>
                    <a:p>
                      <a:r>
                        <a:rPr lang="en-GB" sz="1500" b="1" dirty="0"/>
                        <a:t>F</a:t>
                      </a:r>
                      <a:endParaRPr lang="en-IN" sz="1500" b="1" dirty="0"/>
                    </a:p>
                  </a:txBody>
                  <a:tcPr marL="76200" marR="76200" marT="38100" marB="38100"/>
                </a:tc>
                <a:tc>
                  <a:txBody>
                    <a:bodyPr/>
                    <a:lstStyle/>
                    <a:p>
                      <a:r>
                        <a:rPr lang="en-GB" sz="1500" b="1" dirty="0"/>
                        <a:t>No Very Frequent</a:t>
                      </a:r>
                      <a:endParaRPr lang="en-IN" sz="1500" b="1" dirty="0"/>
                    </a:p>
                  </a:txBody>
                  <a:tcPr marL="76200" marR="76200" marT="38100" marB="38100"/>
                </a:tc>
                <a:extLst>
                  <a:ext uri="{0D108BD9-81ED-4DB2-BD59-A6C34878D82A}">
                    <a16:rowId xmlns:a16="http://schemas.microsoft.com/office/drawing/2014/main" val="520633213"/>
                  </a:ext>
                </a:extLst>
              </a:tr>
              <a:tr h="309033">
                <a:tc>
                  <a:txBody>
                    <a:bodyPr/>
                    <a:lstStyle/>
                    <a:p>
                      <a:r>
                        <a:rPr lang="en-GB" sz="1500" b="1" dirty="0"/>
                        <a:t>M</a:t>
                      </a:r>
                      <a:endParaRPr lang="en-IN" sz="1500" b="1" dirty="0"/>
                    </a:p>
                  </a:txBody>
                  <a:tcPr marL="76200" marR="76200" marT="38100" marB="38100"/>
                </a:tc>
                <a:tc>
                  <a:txBody>
                    <a:bodyPr/>
                    <a:lstStyle/>
                    <a:p>
                      <a:r>
                        <a:rPr lang="en-GB" sz="1500" b="1" dirty="0"/>
                        <a:t>Low Spend</a:t>
                      </a:r>
                      <a:endParaRPr lang="en-IN" sz="1500" b="1" dirty="0"/>
                    </a:p>
                  </a:txBody>
                  <a:tcPr marL="76200" marR="76200" marT="38100" marB="38100"/>
                </a:tc>
                <a:extLst>
                  <a:ext uri="{0D108BD9-81ED-4DB2-BD59-A6C34878D82A}">
                    <a16:rowId xmlns:a16="http://schemas.microsoft.com/office/drawing/2014/main" val="4250575491"/>
                  </a:ext>
                </a:extLst>
              </a:tr>
            </a:tbl>
          </a:graphicData>
        </a:graphic>
      </p:graphicFrame>
      <p:sp>
        <p:nvSpPr>
          <p:cNvPr id="11" name="TextBox 10">
            <a:extLst>
              <a:ext uri="{FF2B5EF4-FFF2-40B4-BE49-F238E27FC236}">
                <a16:creationId xmlns:a16="http://schemas.microsoft.com/office/drawing/2014/main" id="{1331F4B7-F795-0F73-A9BD-725D35D16302}"/>
              </a:ext>
            </a:extLst>
          </p:cNvPr>
          <p:cNvSpPr txBox="1"/>
          <p:nvPr/>
        </p:nvSpPr>
        <p:spPr>
          <a:xfrm>
            <a:off x="6918609" y="2212373"/>
            <a:ext cx="6096000" cy="349968"/>
          </a:xfrm>
          <a:prstGeom prst="rect">
            <a:avLst/>
          </a:prstGeom>
          <a:noFill/>
        </p:spPr>
        <p:txBody>
          <a:bodyPr wrap="square">
            <a:spAutoFit/>
          </a:bodyPr>
          <a:lstStyle/>
          <a:p>
            <a:pPr marL="380985" indent="-380985">
              <a:lnSpc>
                <a:spcPts val="1792"/>
              </a:lnSpc>
              <a:buFont typeface="Wingdings" panose="05000000000000000000" pitchFamily="2" charset="2"/>
              <a:buChar char="ü"/>
            </a:pPr>
            <a:r>
              <a:rPr lang="en-US" sz="2667" dirty="0">
                <a:solidFill>
                  <a:schemeClr val="accent2">
                    <a:lumMod val="50000"/>
                  </a:schemeClr>
                </a:solidFill>
                <a:latin typeface="Montserrat" pitchFamily="34" charset="0"/>
              </a:rPr>
              <a:t>Mid Value Segment</a:t>
            </a:r>
          </a:p>
        </p:txBody>
      </p:sp>
      <p:graphicFrame>
        <p:nvGraphicFramePr>
          <p:cNvPr id="12" name="Table 11">
            <a:extLst>
              <a:ext uri="{FF2B5EF4-FFF2-40B4-BE49-F238E27FC236}">
                <a16:creationId xmlns:a16="http://schemas.microsoft.com/office/drawing/2014/main" id="{6F6C8D4F-6500-88FE-31C9-68302CFCBF0E}"/>
              </a:ext>
            </a:extLst>
          </p:cNvPr>
          <p:cNvGraphicFramePr>
            <a:graphicFrameLocks noGrp="1"/>
          </p:cNvGraphicFramePr>
          <p:nvPr/>
        </p:nvGraphicFramePr>
        <p:xfrm>
          <a:off x="6991375" y="2727960"/>
          <a:ext cx="5024437" cy="927099"/>
        </p:xfrm>
        <a:graphic>
          <a:graphicData uri="http://schemas.openxmlformats.org/drawingml/2006/table">
            <a:tbl>
              <a:tblPr bandRow="1">
                <a:tableStyleId>{5C22544A-7EE6-4342-B048-85BDC9FD1C3A}</a:tableStyleId>
              </a:tblPr>
              <a:tblGrid>
                <a:gridCol w="1283278">
                  <a:extLst>
                    <a:ext uri="{9D8B030D-6E8A-4147-A177-3AD203B41FA5}">
                      <a16:colId xmlns:a16="http://schemas.microsoft.com/office/drawing/2014/main" val="1414525394"/>
                    </a:ext>
                  </a:extLst>
                </a:gridCol>
                <a:gridCol w="3741159">
                  <a:extLst>
                    <a:ext uri="{9D8B030D-6E8A-4147-A177-3AD203B41FA5}">
                      <a16:colId xmlns:a16="http://schemas.microsoft.com/office/drawing/2014/main" val="598927142"/>
                    </a:ext>
                  </a:extLst>
                </a:gridCol>
              </a:tblGrid>
              <a:tr h="309033">
                <a:tc>
                  <a:txBody>
                    <a:bodyPr/>
                    <a:lstStyle/>
                    <a:p>
                      <a:r>
                        <a:rPr lang="en-GB" sz="1500" b="1" dirty="0"/>
                        <a:t>R</a:t>
                      </a:r>
                      <a:endParaRPr lang="en-IN" sz="1500" b="1" dirty="0"/>
                    </a:p>
                  </a:txBody>
                  <a:tcPr marL="76200" marR="76200" marT="38100" marB="38100"/>
                </a:tc>
                <a:tc>
                  <a:txBody>
                    <a:bodyPr/>
                    <a:lstStyle/>
                    <a:p>
                      <a:r>
                        <a:rPr lang="en-GB" sz="1500" b="1" dirty="0"/>
                        <a:t>Medium Activity</a:t>
                      </a:r>
                      <a:endParaRPr lang="en-IN" sz="1500" b="1" dirty="0"/>
                    </a:p>
                  </a:txBody>
                  <a:tcPr marL="76200" marR="76200" marT="38100" marB="38100"/>
                </a:tc>
                <a:extLst>
                  <a:ext uri="{0D108BD9-81ED-4DB2-BD59-A6C34878D82A}">
                    <a16:rowId xmlns:a16="http://schemas.microsoft.com/office/drawing/2014/main" val="2523139733"/>
                  </a:ext>
                </a:extLst>
              </a:tr>
              <a:tr h="309033">
                <a:tc>
                  <a:txBody>
                    <a:bodyPr/>
                    <a:lstStyle/>
                    <a:p>
                      <a:r>
                        <a:rPr lang="en-GB" sz="1500" b="1" dirty="0"/>
                        <a:t>F</a:t>
                      </a:r>
                      <a:endParaRPr lang="en-IN" sz="1500" b="1" dirty="0"/>
                    </a:p>
                  </a:txBody>
                  <a:tcPr marL="76200" marR="76200" marT="38100" marB="38100"/>
                </a:tc>
                <a:tc>
                  <a:txBody>
                    <a:bodyPr/>
                    <a:lstStyle/>
                    <a:p>
                      <a:r>
                        <a:rPr lang="en-GB" sz="1500" b="1" dirty="0"/>
                        <a:t>Frequent at Specific Time </a:t>
                      </a:r>
                      <a:endParaRPr lang="en-IN" sz="1500" b="1" dirty="0"/>
                    </a:p>
                  </a:txBody>
                  <a:tcPr marL="76200" marR="76200" marT="38100" marB="38100"/>
                </a:tc>
                <a:extLst>
                  <a:ext uri="{0D108BD9-81ED-4DB2-BD59-A6C34878D82A}">
                    <a16:rowId xmlns:a16="http://schemas.microsoft.com/office/drawing/2014/main" val="2863701087"/>
                  </a:ext>
                </a:extLst>
              </a:tr>
              <a:tr h="309033">
                <a:tc>
                  <a:txBody>
                    <a:bodyPr/>
                    <a:lstStyle/>
                    <a:p>
                      <a:r>
                        <a:rPr lang="en-GB" sz="1500" b="1" dirty="0"/>
                        <a:t>M</a:t>
                      </a:r>
                      <a:endParaRPr lang="en-IN" sz="1500" b="1" dirty="0"/>
                    </a:p>
                  </a:txBody>
                  <a:tcPr marL="76200" marR="76200" marT="38100" marB="38100"/>
                </a:tc>
                <a:tc>
                  <a:txBody>
                    <a:bodyPr/>
                    <a:lstStyle/>
                    <a:p>
                      <a:r>
                        <a:rPr lang="en-GB" sz="1500" b="1" dirty="0"/>
                        <a:t>Overall in the mid of the Scale</a:t>
                      </a:r>
                      <a:endParaRPr lang="en-IN" sz="1500" b="1" dirty="0"/>
                    </a:p>
                  </a:txBody>
                  <a:tcPr marL="76200" marR="76200" marT="38100" marB="38100"/>
                </a:tc>
                <a:extLst>
                  <a:ext uri="{0D108BD9-81ED-4DB2-BD59-A6C34878D82A}">
                    <a16:rowId xmlns:a16="http://schemas.microsoft.com/office/drawing/2014/main" val="806474369"/>
                  </a:ext>
                </a:extLst>
              </a:tr>
            </a:tbl>
          </a:graphicData>
        </a:graphic>
      </p:graphicFrame>
      <p:sp>
        <p:nvSpPr>
          <p:cNvPr id="13" name="TextBox 2">
            <a:extLst>
              <a:ext uri="{FF2B5EF4-FFF2-40B4-BE49-F238E27FC236}">
                <a16:creationId xmlns:a16="http://schemas.microsoft.com/office/drawing/2014/main" id="{74882F00-ED14-5E4C-DC20-FD639B871B97}"/>
              </a:ext>
            </a:extLst>
          </p:cNvPr>
          <p:cNvSpPr txBox="1"/>
          <p:nvPr/>
        </p:nvSpPr>
        <p:spPr>
          <a:xfrm>
            <a:off x="3329491" y="4437850"/>
            <a:ext cx="6096000" cy="34996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80985" indent="-380985">
              <a:lnSpc>
                <a:spcPts val="1792"/>
              </a:lnSpc>
              <a:buFont typeface="Wingdings" panose="05000000000000000000" pitchFamily="2" charset="2"/>
              <a:buChar char="ü"/>
            </a:pPr>
            <a:r>
              <a:rPr lang="en-US" sz="2667" dirty="0">
                <a:solidFill>
                  <a:schemeClr val="accent2">
                    <a:lumMod val="50000"/>
                  </a:schemeClr>
                </a:solidFill>
                <a:latin typeface="Montserrat" pitchFamily="34" charset="0"/>
              </a:rPr>
              <a:t>High Value Segment</a:t>
            </a:r>
          </a:p>
        </p:txBody>
      </p:sp>
      <p:graphicFrame>
        <p:nvGraphicFramePr>
          <p:cNvPr id="14" name="Table 13">
            <a:extLst>
              <a:ext uri="{FF2B5EF4-FFF2-40B4-BE49-F238E27FC236}">
                <a16:creationId xmlns:a16="http://schemas.microsoft.com/office/drawing/2014/main" id="{F19BFCD5-B687-6DCB-7C1B-9A5B0117C161}"/>
              </a:ext>
            </a:extLst>
          </p:cNvPr>
          <p:cNvGraphicFramePr>
            <a:graphicFrameLocks noGrp="1"/>
          </p:cNvGraphicFramePr>
          <p:nvPr>
            <p:extLst>
              <p:ext uri="{D42A27DB-BD31-4B8C-83A1-F6EECF244321}">
                <p14:modId xmlns:p14="http://schemas.microsoft.com/office/powerpoint/2010/main" val="951982553"/>
              </p:ext>
            </p:extLst>
          </p:nvPr>
        </p:nvGraphicFramePr>
        <p:xfrm>
          <a:off x="3350418" y="4822750"/>
          <a:ext cx="5024437" cy="927099"/>
        </p:xfrm>
        <a:graphic>
          <a:graphicData uri="http://schemas.openxmlformats.org/drawingml/2006/table">
            <a:tbl>
              <a:tblPr bandRow="1">
                <a:tableStyleId>{5C22544A-7EE6-4342-B048-85BDC9FD1C3A}</a:tableStyleId>
              </a:tblPr>
              <a:tblGrid>
                <a:gridCol w="1283278">
                  <a:extLst>
                    <a:ext uri="{9D8B030D-6E8A-4147-A177-3AD203B41FA5}">
                      <a16:colId xmlns:a16="http://schemas.microsoft.com/office/drawing/2014/main" val="3972961965"/>
                    </a:ext>
                  </a:extLst>
                </a:gridCol>
                <a:gridCol w="3741159">
                  <a:extLst>
                    <a:ext uri="{9D8B030D-6E8A-4147-A177-3AD203B41FA5}">
                      <a16:colId xmlns:a16="http://schemas.microsoft.com/office/drawing/2014/main" val="2756182312"/>
                    </a:ext>
                  </a:extLst>
                </a:gridCol>
              </a:tblGrid>
              <a:tr h="309033">
                <a:tc>
                  <a:txBody>
                    <a:bodyPr/>
                    <a:lstStyle/>
                    <a:p>
                      <a:r>
                        <a:rPr lang="en-GB" sz="1500" b="1" dirty="0"/>
                        <a:t>R</a:t>
                      </a:r>
                      <a:endParaRPr lang="en-IN" sz="1500" b="1" dirty="0"/>
                    </a:p>
                  </a:txBody>
                  <a:tcPr marL="76200" marR="76200" marT="38100" marB="38100"/>
                </a:tc>
                <a:tc>
                  <a:txBody>
                    <a:bodyPr/>
                    <a:lstStyle/>
                    <a:p>
                      <a:r>
                        <a:rPr lang="en-GB" sz="1500" b="1" dirty="0"/>
                        <a:t>Very Active</a:t>
                      </a:r>
                      <a:endParaRPr lang="en-IN" sz="1500" b="1" dirty="0"/>
                    </a:p>
                  </a:txBody>
                  <a:tcPr marL="76200" marR="76200" marT="38100" marB="38100"/>
                </a:tc>
                <a:extLst>
                  <a:ext uri="{0D108BD9-81ED-4DB2-BD59-A6C34878D82A}">
                    <a16:rowId xmlns:a16="http://schemas.microsoft.com/office/drawing/2014/main" val="1030523523"/>
                  </a:ext>
                </a:extLst>
              </a:tr>
              <a:tr h="309033">
                <a:tc>
                  <a:txBody>
                    <a:bodyPr/>
                    <a:lstStyle/>
                    <a:p>
                      <a:r>
                        <a:rPr lang="en-GB" sz="1500" b="1" dirty="0"/>
                        <a:t>F</a:t>
                      </a:r>
                      <a:endParaRPr lang="en-IN" sz="1500" b="1" dirty="0"/>
                    </a:p>
                  </a:txBody>
                  <a:tcPr marL="76200" marR="76200" marT="38100" marB="38100"/>
                </a:tc>
                <a:tc>
                  <a:txBody>
                    <a:bodyPr/>
                    <a:lstStyle/>
                    <a:p>
                      <a:r>
                        <a:rPr lang="en-GB" sz="1500" b="1" dirty="0"/>
                        <a:t>Very Frequent</a:t>
                      </a:r>
                      <a:endParaRPr lang="en-IN" sz="1500" b="1" dirty="0"/>
                    </a:p>
                  </a:txBody>
                  <a:tcPr marL="76200" marR="76200" marT="38100" marB="38100"/>
                </a:tc>
                <a:extLst>
                  <a:ext uri="{0D108BD9-81ED-4DB2-BD59-A6C34878D82A}">
                    <a16:rowId xmlns:a16="http://schemas.microsoft.com/office/drawing/2014/main" val="1598144611"/>
                  </a:ext>
                </a:extLst>
              </a:tr>
              <a:tr h="309033">
                <a:tc>
                  <a:txBody>
                    <a:bodyPr/>
                    <a:lstStyle/>
                    <a:p>
                      <a:r>
                        <a:rPr lang="en-GB" sz="1500" b="1" dirty="0"/>
                        <a:t>M</a:t>
                      </a:r>
                      <a:endParaRPr lang="en-IN" sz="1500" b="1" dirty="0"/>
                    </a:p>
                  </a:txBody>
                  <a:tcPr marL="76200" marR="76200" marT="38100" marB="38100"/>
                </a:tc>
                <a:tc>
                  <a:txBody>
                    <a:bodyPr/>
                    <a:lstStyle/>
                    <a:p>
                      <a:r>
                        <a:rPr lang="en-GB" sz="1500" b="1" dirty="0"/>
                        <a:t>Grate Spending Profile</a:t>
                      </a:r>
                      <a:endParaRPr lang="en-IN" sz="1500" b="1" dirty="0"/>
                    </a:p>
                  </a:txBody>
                  <a:tcPr marL="76200" marR="76200" marT="38100" marB="38100"/>
                </a:tc>
                <a:extLst>
                  <a:ext uri="{0D108BD9-81ED-4DB2-BD59-A6C34878D82A}">
                    <a16:rowId xmlns:a16="http://schemas.microsoft.com/office/drawing/2014/main" val="2392809374"/>
                  </a:ext>
                </a:extLst>
              </a:tr>
            </a:tbl>
          </a:graphicData>
        </a:graphic>
      </p:graphicFrame>
    </p:spTree>
    <p:extLst>
      <p:ext uri="{BB962C8B-B14F-4D97-AF65-F5344CB8AC3E}">
        <p14:creationId xmlns:p14="http://schemas.microsoft.com/office/powerpoint/2010/main" val="1897838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347825-1F3C-A440-A070-35A931BB652B}"/>
              </a:ext>
            </a:extLst>
          </p:cNvPr>
          <p:cNvPicPr>
            <a:picLocks noChangeAspect="1"/>
          </p:cNvPicPr>
          <p:nvPr/>
        </p:nvPicPr>
        <p:blipFill>
          <a:blip r:embed="rId2"/>
          <a:stretch>
            <a:fillRect/>
          </a:stretch>
        </p:blipFill>
        <p:spPr>
          <a:xfrm>
            <a:off x="1706499" y="620786"/>
            <a:ext cx="8779001" cy="5616427"/>
          </a:xfrm>
          <a:prstGeom prst="rect">
            <a:avLst/>
          </a:prstGeom>
        </p:spPr>
      </p:pic>
    </p:spTree>
    <p:extLst>
      <p:ext uri="{BB962C8B-B14F-4D97-AF65-F5344CB8AC3E}">
        <p14:creationId xmlns:p14="http://schemas.microsoft.com/office/powerpoint/2010/main" val="457790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B1B3D-304D-7D82-506B-34F7982DB7F2}"/>
              </a:ext>
            </a:extLst>
          </p:cNvPr>
          <p:cNvPicPr>
            <a:picLocks noChangeAspect="1"/>
          </p:cNvPicPr>
          <p:nvPr/>
        </p:nvPicPr>
        <p:blipFill>
          <a:blip r:embed="rId2"/>
          <a:stretch>
            <a:fillRect/>
          </a:stretch>
        </p:blipFill>
        <p:spPr>
          <a:xfrm>
            <a:off x="1245449" y="453132"/>
            <a:ext cx="9701101" cy="5951736"/>
          </a:xfrm>
          <a:prstGeom prst="rect">
            <a:avLst/>
          </a:prstGeom>
        </p:spPr>
      </p:pic>
    </p:spTree>
    <p:extLst>
      <p:ext uri="{BB962C8B-B14F-4D97-AF65-F5344CB8AC3E}">
        <p14:creationId xmlns:p14="http://schemas.microsoft.com/office/powerpoint/2010/main" val="3183878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EE909-959B-F4AF-730B-C10B11F3E531}"/>
              </a:ext>
            </a:extLst>
          </p:cNvPr>
          <p:cNvPicPr>
            <a:picLocks noChangeAspect="1"/>
          </p:cNvPicPr>
          <p:nvPr/>
        </p:nvPicPr>
        <p:blipFill>
          <a:blip r:embed="rId2"/>
          <a:stretch>
            <a:fillRect/>
          </a:stretch>
        </p:blipFill>
        <p:spPr>
          <a:xfrm>
            <a:off x="1626482" y="506476"/>
            <a:ext cx="8939035" cy="5845047"/>
          </a:xfrm>
          <a:prstGeom prst="rect">
            <a:avLst/>
          </a:prstGeom>
        </p:spPr>
      </p:pic>
    </p:spTree>
    <p:extLst>
      <p:ext uri="{BB962C8B-B14F-4D97-AF65-F5344CB8AC3E}">
        <p14:creationId xmlns:p14="http://schemas.microsoft.com/office/powerpoint/2010/main" val="2252523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094CB9-0C85-4DF9-FF26-6E2D9A3F50EE}"/>
              </a:ext>
            </a:extLst>
          </p:cNvPr>
          <p:cNvPicPr>
            <a:picLocks noChangeAspect="1"/>
          </p:cNvPicPr>
          <p:nvPr/>
        </p:nvPicPr>
        <p:blipFill>
          <a:blip r:embed="rId2"/>
          <a:stretch>
            <a:fillRect/>
          </a:stretch>
        </p:blipFill>
        <p:spPr>
          <a:xfrm>
            <a:off x="0" y="1276677"/>
            <a:ext cx="12192000" cy="4304646"/>
          </a:xfrm>
          <a:prstGeom prst="rect">
            <a:avLst/>
          </a:prstGeom>
        </p:spPr>
      </p:pic>
    </p:spTree>
    <p:extLst>
      <p:ext uri="{BB962C8B-B14F-4D97-AF65-F5344CB8AC3E}">
        <p14:creationId xmlns:p14="http://schemas.microsoft.com/office/powerpoint/2010/main" val="83944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283E14-C11F-616F-11FA-DAA7513FD17B}"/>
              </a:ext>
            </a:extLst>
          </p:cNvPr>
          <p:cNvPicPr>
            <a:picLocks noChangeAspect="1"/>
          </p:cNvPicPr>
          <p:nvPr/>
        </p:nvPicPr>
        <p:blipFill>
          <a:blip r:embed="rId2"/>
          <a:stretch>
            <a:fillRect/>
          </a:stretch>
        </p:blipFill>
        <p:spPr>
          <a:xfrm>
            <a:off x="0" y="1939636"/>
            <a:ext cx="12192000" cy="2978727"/>
          </a:xfrm>
          <a:prstGeom prst="rect">
            <a:avLst/>
          </a:prstGeom>
        </p:spPr>
      </p:pic>
    </p:spTree>
    <p:extLst>
      <p:ext uri="{BB962C8B-B14F-4D97-AF65-F5344CB8AC3E}">
        <p14:creationId xmlns:p14="http://schemas.microsoft.com/office/powerpoint/2010/main" val="305409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5D707B1-217B-8327-E7E3-BB0544135914}"/>
              </a:ext>
            </a:extLst>
          </p:cNvPr>
          <p:cNvPicPr>
            <a:picLocks noChangeAspect="1"/>
          </p:cNvPicPr>
          <p:nvPr/>
        </p:nvPicPr>
        <p:blipFill>
          <a:blip r:embed="rId2"/>
          <a:stretch>
            <a:fillRect/>
          </a:stretch>
        </p:blipFill>
        <p:spPr>
          <a:xfrm>
            <a:off x="0" y="0"/>
            <a:ext cx="5486400" cy="6858000"/>
          </a:xfrm>
          <a:prstGeom prst="rect">
            <a:avLst/>
          </a:prstGeom>
        </p:spPr>
      </p:pic>
      <p:sp>
        <p:nvSpPr>
          <p:cNvPr id="4" name="TextBox 3">
            <a:extLst>
              <a:ext uri="{FF2B5EF4-FFF2-40B4-BE49-F238E27FC236}">
                <a16:creationId xmlns:a16="http://schemas.microsoft.com/office/drawing/2014/main" id="{2841BBF9-C377-B985-3007-50147E1FD0FF}"/>
              </a:ext>
            </a:extLst>
          </p:cNvPr>
          <p:cNvSpPr txBox="1"/>
          <p:nvPr/>
        </p:nvSpPr>
        <p:spPr>
          <a:xfrm>
            <a:off x="5920509" y="269853"/>
            <a:ext cx="6096000" cy="2187458"/>
          </a:xfrm>
          <a:prstGeom prst="rect">
            <a:avLst/>
          </a:prstGeom>
          <a:noFill/>
        </p:spPr>
        <p:txBody>
          <a:bodyPr wrap="square">
            <a:spAutoFit/>
          </a:bodyPr>
          <a:lstStyle/>
          <a:p>
            <a:pPr marL="0" indent="0">
              <a:lnSpc>
                <a:spcPts val="5550"/>
              </a:lnSpc>
              <a:buNone/>
            </a:pPr>
            <a:r>
              <a:rPr lang="en-US" sz="3600" dirty="0">
                <a:solidFill>
                  <a:schemeClr val="accent6">
                    <a:lumMod val="50000"/>
                  </a:schemeClr>
                </a:solidFill>
                <a:latin typeface="Montserrat" pitchFamily="34" charset="0"/>
                <a:ea typeface="Montserrat" pitchFamily="34" charset="-122"/>
                <a:cs typeface="Montserrat" pitchFamily="34" charset="-120"/>
              </a:rPr>
              <a:t>E-commerce Customer Segmentation and Prediction</a:t>
            </a:r>
            <a:endParaRPr lang="en-US" sz="3600" dirty="0">
              <a:solidFill>
                <a:schemeClr val="accent6">
                  <a:lumMod val="50000"/>
                </a:schemeClr>
              </a:solidFill>
            </a:endParaRPr>
          </a:p>
        </p:txBody>
      </p:sp>
      <p:sp>
        <p:nvSpPr>
          <p:cNvPr id="6" name="TextBox 5">
            <a:extLst>
              <a:ext uri="{FF2B5EF4-FFF2-40B4-BE49-F238E27FC236}">
                <a16:creationId xmlns:a16="http://schemas.microsoft.com/office/drawing/2014/main" id="{A67B1DC3-14C3-6A91-3AAB-03FBE65D09BB}"/>
              </a:ext>
            </a:extLst>
          </p:cNvPr>
          <p:cNvSpPr txBox="1"/>
          <p:nvPr/>
        </p:nvSpPr>
        <p:spPr>
          <a:xfrm>
            <a:off x="5920509" y="2538713"/>
            <a:ext cx="6096000" cy="2671885"/>
          </a:xfrm>
          <a:prstGeom prst="rect">
            <a:avLst/>
          </a:prstGeom>
          <a:noFill/>
        </p:spPr>
        <p:txBody>
          <a:bodyPr wrap="square">
            <a:spAutoFit/>
          </a:bodyPr>
          <a:lstStyle/>
          <a:p>
            <a:pPr marL="0" indent="0">
              <a:lnSpc>
                <a:spcPts val="2850"/>
              </a:lnSpc>
              <a:buNone/>
            </a:pPr>
            <a:r>
              <a:rPr lang="en-US" sz="1800" dirty="0">
                <a:latin typeface="Heebo Light" pitchFamily="34" charset="0"/>
                <a:ea typeface="Heebo Light" pitchFamily="34" charset="-122"/>
                <a:cs typeface="Heebo Light" pitchFamily="34" charset="-120"/>
              </a:rPr>
              <a:t>This presentation outlines a data science project focused on customer segmentation and prediction for an e-commerce company. By leveraging machine learning algorithms, the project aims to provide valuable insights into customer behavior and develop effective strategies to optimize marketing, improve customer retention, and streamline inventory management.</a:t>
            </a:r>
            <a:endParaRPr lang="en-US" sz="1800" dirty="0"/>
          </a:p>
        </p:txBody>
      </p:sp>
    </p:spTree>
    <p:extLst>
      <p:ext uri="{BB962C8B-B14F-4D97-AF65-F5344CB8AC3E}">
        <p14:creationId xmlns:p14="http://schemas.microsoft.com/office/powerpoint/2010/main" val="1780864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CF38E-4B7F-5D1A-EDE9-14D496CF8615}"/>
              </a:ext>
            </a:extLst>
          </p:cNvPr>
          <p:cNvPicPr>
            <a:picLocks noChangeAspect="1"/>
          </p:cNvPicPr>
          <p:nvPr/>
        </p:nvPicPr>
        <p:blipFill>
          <a:blip r:embed="rId2"/>
          <a:stretch>
            <a:fillRect/>
          </a:stretch>
        </p:blipFill>
        <p:spPr>
          <a:xfrm>
            <a:off x="0" y="1702981"/>
            <a:ext cx="12192000" cy="3452038"/>
          </a:xfrm>
          <a:prstGeom prst="rect">
            <a:avLst/>
          </a:prstGeom>
        </p:spPr>
      </p:pic>
    </p:spTree>
    <p:extLst>
      <p:ext uri="{BB962C8B-B14F-4D97-AF65-F5344CB8AC3E}">
        <p14:creationId xmlns:p14="http://schemas.microsoft.com/office/powerpoint/2010/main" val="966781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36E746-0B21-0C7D-8FBC-63B3AD4E74CA}"/>
              </a:ext>
            </a:extLst>
          </p:cNvPr>
          <p:cNvSpPr txBox="1"/>
          <p:nvPr/>
        </p:nvSpPr>
        <p:spPr>
          <a:xfrm>
            <a:off x="535709" y="314091"/>
            <a:ext cx="6096000" cy="354200"/>
          </a:xfrm>
          <a:prstGeom prst="rect">
            <a:avLst/>
          </a:prstGeom>
          <a:noFill/>
        </p:spPr>
        <p:txBody>
          <a:bodyPr wrap="square">
            <a:spAutoFit/>
          </a:bodyPr>
          <a:lstStyle/>
          <a:p>
            <a:pPr>
              <a:lnSpc>
                <a:spcPts val="1792"/>
              </a:lnSpc>
            </a:pPr>
            <a:r>
              <a:rPr lang="en-US" sz="2400" dirty="0">
                <a:solidFill>
                  <a:schemeClr val="accent2">
                    <a:lumMod val="50000"/>
                  </a:schemeClr>
                </a:solidFill>
                <a:latin typeface="Montserrat" pitchFamily="34" charset="0"/>
              </a:rPr>
              <a:t>9.  RFM Modeling</a:t>
            </a:r>
          </a:p>
        </p:txBody>
      </p:sp>
      <p:pic>
        <p:nvPicPr>
          <p:cNvPr id="6" name="Picture 5">
            <a:extLst>
              <a:ext uri="{FF2B5EF4-FFF2-40B4-BE49-F238E27FC236}">
                <a16:creationId xmlns:a16="http://schemas.microsoft.com/office/drawing/2014/main" id="{787F4990-C0FE-3C9D-B34C-02AABF9A7AAC}"/>
              </a:ext>
            </a:extLst>
          </p:cNvPr>
          <p:cNvPicPr>
            <a:picLocks noChangeAspect="1"/>
          </p:cNvPicPr>
          <p:nvPr/>
        </p:nvPicPr>
        <p:blipFill>
          <a:blip r:embed="rId2"/>
          <a:stretch>
            <a:fillRect/>
          </a:stretch>
        </p:blipFill>
        <p:spPr>
          <a:xfrm>
            <a:off x="811299" y="668291"/>
            <a:ext cx="8001693" cy="3177815"/>
          </a:xfrm>
          <a:prstGeom prst="rect">
            <a:avLst/>
          </a:prstGeom>
        </p:spPr>
      </p:pic>
      <p:pic>
        <p:nvPicPr>
          <p:cNvPr id="8" name="Picture 7">
            <a:extLst>
              <a:ext uri="{FF2B5EF4-FFF2-40B4-BE49-F238E27FC236}">
                <a16:creationId xmlns:a16="http://schemas.microsoft.com/office/drawing/2014/main" id="{04A6C61B-BA56-A5C9-DB55-193C43AC5D13}"/>
              </a:ext>
            </a:extLst>
          </p:cNvPr>
          <p:cNvPicPr>
            <a:picLocks noChangeAspect="1"/>
          </p:cNvPicPr>
          <p:nvPr/>
        </p:nvPicPr>
        <p:blipFill>
          <a:blip r:embed="rId3"/>
          <a:stretch>
            <a:fillRect/>
          </a:stretch>
        </p:blipFill>
        <p:spPr>
          <a:xfrm>
            <a:off x="535709" y="3676028"/>
            <a:ext cx="9007621" cy="3094227"/>
          </a:xfrm>
          <a:prstGeom prst="rect">
            <a:avLst/>
          </a:prstGeom>
        </p:spPr>
      </p:pic>
    </p:spTree>
    <p:extLst>
      <p:ext uri="{BB962C8B-B14F-4D97-AF65-F5344CB8AC3E}">
        <p14:creationId xmlns:p14="http://schemas.microsoft.com/office/powerpoint/2010/main" val="2203678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6280FE-8E01-EAD0-7F43-25D34EC27C45}"/>
              </a:ext>
            </a:extLst>
          </p:cNvPr>
          <p:cNvPicPr>
            <a:picLocks noChangeAspect="1"/>
          </p:cNvPicPr>
          <p:nvPr/>
        </p:nvPicPr>
        <p:blipFill>
          <a:blip r:embed="rId2"/>
          <a:stretch>
            <a:fillRect/>
          </a:stretch>
        </p:blipFill>
        <p:spPr>
          <a:xfrm>
            <a:off x="150632" y="20955"/>
            <a:ext cx="11484335" cy="2897736"/>
          </a:xfrm>
          <a:prstGeom prst="rect">
            <a:avLst/>
          </a:prstGeom>
        </p:spPr>
      </p:pic>
      <p:pic>
        <p:nvPicPr>
          <p:cNvPr id="7" name="Picture 6">
            <a:extLst>
              <a:ext uri="{FF2B5EF4-FFF2-40B4-BE49-F238E27FC236}">
                <a16:creationId xmlns:a16="http://schemas.microsoft.com/office/drawing/2014/main" id="{E6AE8081-CF70-37FF-F86E-511EBA18DA01}"/>
              </a:ext>
            </a:extLst>
          </p:cNvPr>
          <p:cNvPicPr>
            <a:picLocks noChangeAspect="1"/>
          </p:cNvPicPr>
          <p:nvPr/>
        </p:nvPicPr>
        <p:blipFill>
          <a:blip r:embed="rId3"/>
          <a:stretch>
            <a:fillRect/>
          </a:stretch>
        </p:blipFill>
        <p:spPr>
          <a:xfrm>
            <a:off x="27709" y="2844800"/>
            <a:ext cx="11049958" cy="3870036"/>
          </a:xfrm>
          <a:prstGeom prst="rect">
            <a:avLst/>
          </a:prstGeom>
        </p:spPr>
      </p:pic>
    </p:spTree>
    <p:extLst>
      <p:ext uri="{BB962C8B-B14F-4D97-AF65-F5344CB8AC3E}">
        <p14:creationId xmlns:p14="http://schemas.microsoft.com/office/powerpoint/2010/main" val="163717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AE8081-CF70-37FF-F86E-511EBA18DA01}"/>
              </a:ext>
            </a:extLst>
          </p:cNvPr>
          <p:cNvPicPr>
            <a:picLocks noChangeAspect="1"/>
          </p:cNvPicPr>
          <p:nvPr/>
        </p:nvPicPr>
        <p:blipFill>
          <a:blip r:embed="rId2"/>
          <a:stretch>
            <a:fillRect/>
          </a:stretch>
        </p:blipFill>
        <p:spPr>
          <a:xfrm>
            <a:off x="212437" y="0"/>
            <a:ext cx="11049958" cy="3870036"/>
          </a:xfrm>
          <a:prstGeom prst="rect">
            <a:avLst/>
          </a:prstGeom>
        </p:spPr>
      </p:pic>
      <p:pic>
        <p:nvPicPr>
          <p:cNvPr id="4" name="Picture 3">
            <a:extLst>
              <a:ext uri="{FF2B5EF4-FFF2-40B4-BE49-F238E27FC236}">
                <a16:creationId xmlns:a16="http://schemas.microsoft.com/office/drawing/2014/main" id="{271F71FD-1BD9-2B24-4467-5A9598B46D25}"/>
              </a:ext>
            </a:extLst>
          </p:cNvPr>
          <p:cNvPicPr>
            <a:picLocks noChangeAspect="1"/>
          </p:cNvPicPr>
          <p:nvPr/>
        </p:nvPicPr>
        <p:blipFill>
          <a:blip r:embed="rId3"/>
          <a:stretch>
            <a:fillRect/>
          </a:stretch>
        </p:blipFill>
        <p:spPr>
          <a:xfrm>
            <a:off x="909727" y="4176393"/>
            <a:ext cx="9655377" cy="1386960"/>
          </a:xfrm>
          <a:prstGeom prst="rect">
            <a:avLst/>
          </a:prstGeom>
        </p:spPr>
      </p:pic>
    </p:spTree>
    <p:extLst>
      <p:ext uri="{BB962C8B-B14F-4D97-AF65-F5344CB8AC3E}">
        <p14:creationId xmlns:p14="http://schemas.microsoft.com/office/powerpoint/2010/main" val="2468194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02C4A-330E-F7D0-0000-470D49F5047F}"/>
              </a:ext>
            </a:extLst>
          </p:cNvPr>
          <p:cNvPicPr>
            <a:picLocks noChangeAspect="1"/>
          </p:cNvPicPr>
          <p:nvPr/>
        </p:nvPicPr>
        <p:blipFill>
          <a:blip r:embed="rId2"/>
          <a:stretch>
            <a:fillRect/>
          </a:stretch>
        </p:blipFill>
        <p:spPr>
          <a:xfrm>
            <a:off x="1325466" y="830355"/>
            <a:ext cx="9541067" cy="5197290"/>
          </a:xfrm>
          <a:prstGeom prst="rect">
            <a:avLst/>
          </a:prstGeom>
        </p:spPr>
      </p:pic>
    </p:spTree>
    <p:extLst>
      <p:ext uri="{BB962C8B-B14F-4D97-AF65-F5344CB8AC3E}">
        <p14:creationId xmlns:p14="http://schemas.microsoft.com/office/powerpoint/2010/main" val="1400039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45FA71-A473-1066-63A7-A0682F59B258}"/>
              </a:ext>
            </a:extLst>
          </p:cNvPr>
          <p:cNvPicPr>
            <a:picLocks noChangeAspect="1"/>
          </p:cNvPicPr>
          <p:nvPr/>
        </p:nvPicPr>
        <p:blipFill>
          <a:blip r:embed="rId2"/>
          <a:stretch>
            <a:fillRect/>
          </a:stretch>
        </p:blipFill>
        <p:spPr>
          <a:xfrm>
            <a:off x="1862723" y="780820"/>
            <a:ext cx="8466554" cy="5296359"/>
          </a:xfrm>
          <a:prstGeom prst="rect">
            <a:avLst/>
          </a:prstGeom>
        </p:spPr>
      </p:pic>
    </p:spTree>
    <p:extLst>
      <p:ext uri="{BB962C8B-B14F-4D97-AF65-F5344CB8AC3E}">
        <p14:creationId xmlns:p14="http://schemas.microsoft.com/office/powerpoint/2010/main" val="3632211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AEF7CB-38E6-9C48-893F-537C257AB41F}"/>
              </a:ext>
            </a:extLst>
          </p:cNvPr>
          <p:cNvPicPr>
            <a:picLocks noChangeAspect="1"/>
          </p:cNvPicPr>
          <p:nvPr/>
        </p:nvPicPr>
        <p:blipFill>
          <a:blip r:embed="rId2"/>
          <a:stretch>
            <a:fillRect/>
          </a:stretch>
        </p:blipFill>
        <p:spPr>
          <a:xfrm>
            <a:off x="1582265" y="809170"/>
            <a:ext cx="8660990" cy="5239660"/>
          </a:xfrm>
          <a:prstGeom prst="rect">
            <a:avLst/>
          </a:prstGeom>
        </p:spPr>
      </p:pic>
    </p:spTree>
    <p:extLst>
      <p:ext uri="{BB962C8B-B14F-4D97-AF65-F5344CB8AC3E}">
        <p14:creationId xmlns:p14="http://schemas.microsoft.com/office/powerpoint/2010/main" val="15588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5F7573-BE99-094A-3E5B-791BBABACBC7}"/>
              </a:ext>
            </a:extLst>
          </p:cNvPr>
          <p:cNvSpPr txBox="1"/>
          <p:nvPr/>
        </p:nvSpPr>
        <p:spPr>
          <a:xfrm>
            <a:off x="341746" y="332563"/>
            <a:ext cx="6650182" cy="341504"/>
          </a:xfrm>
          <a:prstGeom prst="rect">
            <a:avLst/>
          </a:prstGeom>
          <a:noFill/>
        </p:spPr>
        <p:txBody>
          <a:bodyPr wrap="square">
            <a:spAutoFit/>
          </a:bodyPr>
          <a:lstStyle/>
          <a:p>
            <a:pPr>
              <a:lnSpc>
                <a:spcPts val="1792"/>
              </a:lnSpc>
            </a:pPr>
            <a:r>
              <a:rPr lang="en-US" sz="2400" dirty="0">
                <a:solidFill>
                  <a:schemeClr val="accent2">
                    <a:lumMod val="50000"/>
                  </a:schemeClr>
                </a:solidFill>
                <a:latin typeface="Montserrat" pitchFamily="34" charset="0"/>
              </a:rPr>
              <a:t>10. Customer Life Time Value Prediction</a:t>
            </a:r>
          </a:p>
        </p:txBody>
      </p:sp>
      <p:pic>
        <p:nvPicPr>
          <p:cNvPr id="6" name="Picture 5">
            <a:extLst>
              <a:ext uri="{FF2B5EF4-FFF2-40B4-BE49-F238E27FC236}">
                <a16:creationId xmlns:a16="http://schemas.microsoft.com/office/drawing/2014/main" id="{4ACB549F-98B7-C55C-9E6F-598179E55E53}"/>
              </a:ext>
            </a:extLst>
          </p:cNvPr>
          <p:cNvPicPr>
            <a:picLocks noChangeAspect="1"/>
          </p:cNvPicPr>
          <p:nvPr/>
        </p:nvPicPr>
        <p:blipFill>
          <a:blip r:embed="rId2"/>
          <a:stretch>
            <a:fillRect/>
          </a:stretch>
        </p:blipFill>
        <p:spPr>
          <a:xfrm>
            <a:off x="407177" y="1131371"/>
            <a:ext cx="11377646" cy="4595258"/>
          </a:xfrm>
          <a:prstGeom prst="rect">
            <a:avLst/>
          </a:prstGeom>
        </p:spPr>
      </p:pic>
    </p:spTree>
    <p:extLst>
      <p:ext uri="{BB962C8B-B14F-4D97-AF65-F5344CB8AC3E}">
        <p14:creationId xmlns:p14="http://schemas.microsoft.com/office/powerpoint/2010/main" val="1328795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CAAAC-15A7-D0A8-5A30-3C23A8CA955B}"/>
              </a:ext>
            </a:extLst>
          </p:cNvPr>
          <p:cNvPicPr>
            <a:picLocks noChangeAspect="1"/>
          </p:cNvPicPr>
          <p:nvPr/>
        </p:nvPicPr>
        <p:blipFill>
          <a:blip r:embed="rId2"/>
          <a:stretch>
            <a:fillRect/>
          </a:stretch>
        </p:blipFill>
        <p:spPr>
          <a:xfrm>
            <a:off x="1462638" y="639838"/>
            <a:ext cx="9266723" cy="5578323"/>
          </a:xfrm>
          <a:prstGeom prst="rect">
            <a:avLst/>
          </a:prstGeom>
        </p:spPr>
      </p:pic>
    </p:spTree>
    <p:extLst>
      <p:ext uri="{BB962C8B-B14F-4D97-AF65-F5344CB8AC3E}">
        <p14:creationId xmlns:p14="http://schemas.microsoft.com/office/powerpoint/2010/main" val="1396069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32872E-E987-98D7-02D7-47A692D84A9F}"/>
              </a:ext>
            </a:extLst>
          </p:cNvPr>
          <p:cNvPicPr>
            <a:picLocks noChangeAspect="1"/>
          </p:cNvPicPr>
          <p:nvPr/>
        </p:nvPicPr>
        <p:blipFill>
          <a:blip r:embed="rId2"/>
          <a:stretch>
            <a:fillRect/>
          </a:stretch>
        </p:blipFill>
        <p:spPr>
          <a:xfrm>
            <a:off x="1306415" y="0"/>
            <a:ext cx="9579170" cy="4322618"/>
          </a:xfrm>
          <a:prstGeom prst="rect">
            <a:avLst/>
          </a:prstGeom>
        </p:spPr>
      </p:pic>
      <p:pic>
        <p:nvPicPr>
          <p:cNvPr id="6" name="Picture 5">
            <a:extLst>
              <a:ext uri="{FF2B5EF4-FFF2-40B4-BE49-F238E27FC236}">
                <a16:creationId xmlns:a16="http://schemas.microsoft.com/office/drawing/2014/main" id="{8AFBDCEB-0077-2045-A3CB-7E00578965A3}"/>
              </a:ext>
            </a:extLst>
          </p:cNvPr>
          <p:cNvPicPr>
            <a:picLocks noChangeAspect="1"/>
          </p:cNvPicPr>
          <p:nvPr/>
        </p:nvPicPr>
        <p:blipFill>
          <a:blip r:embed="rId3"/>
          <a:stretch>
            <a:fillRect/>
          </a:stretch>
        </p:blipFill>
        <p:spPr>
          <a:xfrm>
            <a:off x="166598" y="4396509"/>
            <a:ext cx="12025402" cy="2235200"/>
          </a:xfrm>
          <a:prstGeom prst="rect">
            <a:avLst/>
          </a:prstGeom>
        </p:spPr>
      </p:pic>
    </p:spTree>
    <p:extLst>
      <p:ext uri="{BB962C8B-B14F-4D97-AF65-F5344CB8AC3E}">
        <p14:creationId xmlns:p14="http://schemas.microsoft.com/office/powerpoint/2010/main" val="20671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296237-7BEF-3552-3DDE-98AEF7A75A6F}"/>
              </a:ext>
            </a:extLst>
          </p:cNvPr>
          <p:cNvSpPr txBox="1"/>
          <p:nvPr/>
        </p:nvSpPr>
        <p:spPr>
          <a:xfrm>
            <a:off x="221673" y="785943"/>
            <a:ext cx="6096000" cy="764505"/>
          </a:xfrm>
          <a:prstGeom prst="rect">
            <a:avLst/>
          </a:prstGeom>
          <a:noFill/>
        </p:spPr>
        <p:txBody>
          <a:bodyPr wrap="square">
            <a:spAutoFit/>
          </a:bodyPr>
          <a:lstStyle/>
          <a:p>
            <a:pPr marL="0" indent="0">
              <a:lnSpc>
                <a:spcPts val="5550"/>
              </a:lnSpc>
              <a:buNone/>
            </a:pPr>
            <a:r>
              <a:rPr lang="en-US" sz="4000" dirty="0">
                <a:latin typeface="Montserrat" pitchFamily="34" charset="0"/>
                <a:ea typeface="Montserrat" pitchFamily="34" charset="-122"/>
                <a:cs typeface="Montserrat" pitchFamily="34" charset="-120"/>
              </a:rPr>
              <a:t>Project Objectives</a:t>
            </a:r>
            <a:endParaRPr lang="en-US" sz="4000" dirty="0"/>
          </a:p>
        </p:txBody>
      </p:sp>
      <p:sp>
        <p:nvSpPr>
          <p:cNvPr id="5" name="TextBox 4">
            <a:extLst>
              <a:ext uri="{FF2B5EF4-FFF2-40B4-BE49-F238E27FC236}">
                <a16:creationId xmlns:a16="http://schemas.microsoft.com/office/drawing/2014/main" id="{326AE012-3129-7077-5133-95A281FF04E0}"/>
              </a:ext>
            </a:extLst>
          </p:cNvPr>
          <p:cNvSpPr txBox="1"/>
          <p:nvPr/>
        </p:nvSpPr>
        <p:spPr>
          <a:xfrm>
            <a:off x="221673" y="2546197"/>
            <a:ext cx="6096000" cy="455125"/>
          </a:xfrm>
          <a:prstGeom prst="rect">
            <a:avLst/>
          </a:prstGeom>
          <a:noFill/>
        </p:spPr>
        <p:txBody>
          <a:bodyPr wrap="square">
            <a:spAutoFit/>
          </a:bodyPr>
          <a:lstStyle/>
          <a:p>
            <a:pPr marL="0" indent="0">
              <a:lnSpc>
                <a:spcPts val="2750"/>
              </a:lnSpc>
              <a:buNone/>
            </a:pPr>
            <a:r>
              <a:rPr lang="en-US" sz="2800" dirty="0">
                <a:solidFill>
                  <a:schemeClr val="accent2">
                    <a:lumMod val="50000"/>
                  </a:schemeClr>
                </a:solidFill>
                <a:latin typeface="Montserrat" pitchFamily="34" charset="0"/>
                <a:ea typeface="Montserrat" pitchFamily="34" charset="-122"/>
                <a:cs typeface="Montserrat" pitchFamily="34" charset="-120"/>
              </a:rPr>
              <a:t>Customer Segmentation</a:t>
            </a:r>
            <a:endParaRPr lang="en-US" sz="2800" dirty="0">
              <a:solidFill>
                <a:schemeClr val="accent2">
                  <a:lumMod val="50000"/>
                </a:schemeClr>
              </a:solidFill>
            </a:endParaRPr>
          </a:p>
        </p:txBody>
      </p:sp>
      <p:sp>
        <p:nvSpPr>
          <p:cNvPr id="7" name="TextBox 6">
            <a:extLst>
              <a:ext uri="{FF2B5EF4-FFF2-40B4-BE49-F238E27FC236}">
                <a16:creationId xmlns:a16="http://schemas.microsoft.com/office/drawing/2014/main" id="{9E0CB546-925B-96D2-07C6-3AB1A94E2FE6}"/>
              </a:ext>
            </a:extLst>
          </p:cNvPr>
          <p:cNvSpPr txBox="1"/>
          <p:nvPr/>
        </p:nvSpPr>
        <p:spPr>
          <a:xfrm>
            <a:off x="6908799" y="2546197"/>
            <a:ext cx="6096000" cy="451406"/>
          </a:xfrm>
          <a:prstGeom prst="rect">
            <a:avLst/>
          </a:prstGeom>
          <a:noFill/>
        </p:spPr>
        <p:txBody>
          <a:bodyPr wrap="square">
            <a:spAutoFit/>
          </a:bodyPr>
          <a:lstStyle/>
          <a:p>
            <a:pPr marL="0" indent="0">
              <a:lnSpc>
                <a:spcPts val="2750"/>
              </a:lnSpc>
              <a:buNone/>
            </a:pPr>
            <a:r>
              <a:rPr lang="en-US" sz="2800" dirty="0">
                <a:solidFill>
                  <a:schemeClr val="accent2">
                    <a:lumMod val="50000"/>
                  </a:schemeClr>
                </a:solidFill>
                <a:latin typeface="Montserrat" pitchFamily="34" charset="0"/>
                <a:ea typeface="Montserrat" pitchFamily="34" charset="-122"/>
                <a:cs typeface="Montserrat" pitchFamily="34" charset="-120"/>
              </a:rPr>
              <a:t>Predictive Modeling</a:t>
            </a:r>
            <a:endParaRPr lang="en-US" sz="2800" dirty="0">
              <a:solidFill>
                <a:schemeClr val="accent2">
                  <a:lumMod val="50000"/>
                </a:schemeClr>
              </a:solidFill>
            </a:endParaRPr>
          </a:p>
        </p:txBody>
      </p:sp>
      <p:sp>
        <p:nvSpPr>
          <p:cNvPr id="9" name="TextBox 8">
            <a:extLst>
              <a:ext uri="{FF2B5EF4-FFF2-40B4-BE49-F238E27FC236}">
                <a16:creationId xmlns:a16="http://schemas.microsoft.com/office/drawing/2014/main" id="{3882BC89-A657-C3AD-B385-25CF5F351432}"/>
              </a:ext>
            </a:extLst>
          </p:cNvPr>
          <p:cNvSpPr txBox="1"/>
          <p:nvPr/>
        </p:nvSpPr>
        <p:spPr>
          <a:xfrm>
            <a:off x="221673" y="3355109"/>
            <a:ext cx="5800437" cy="1540806"/>
          </a:xfrm>
          <a:prstGeom prst="rect">
            <a:avLst/>
          </a:prstGeom>
          <a:noFill/>
        </p:spPr>
        <p:txBody>
          <a:bodyPr wrap="square">
            <a:spAutoFit/>
          </a:bodyPr>
          <a:lstStyle/>
          <a:p>
            <a:pPr marL="0" indent="0">
              <a:lnSpc>
                <a:spcPts val="2850"/>
              </a:lnSpc>
              <a:buNone/>
            </a:pPr>
            <a:r>
              <a:rPr lang="en-US" sz="1400" dirty="0">
                <a:solidFill>
                  <a:schemeClr val="bg2">
                    <a:lumMod val="10000"/>
                  </a:schemeClr>
                </a:solidFill>
                <a:latin typeface="Heebo Light" pitchFamily="34" charset="0"/>
                <a:ea typeface="Heebo Light" pitchFamily="34" charset="-122"/>
                <a:cs typeface="Heebo Light" pitchFamily="34" charset="-120"/>
              </a:rPr>
              <a:t>The project aims to develop a robust customer segmentation model based on purchasing patterns, demographics, and other relevant customer data. This will enable the company to identify distinct customer groups and understand their unique needs and preferences.</a:t>
            </a:r>
            <a:endParaRPr lang="en-US" sz="1400" dirty="0">
              <a:solidFill>
                <a:schemeClr val="bg2">
                  <a:lumMod val="10000"/>
                </a:schemeClr>
              </a:solidFill>
            </a:endParaRPr>
          </a:p>
        </p:txBody>
      </p:sp>
      <p:sp>
        <p:nvSpPr>
          <p:cNvPr id="11" name="TextBox 10">
            <a:extLst>
              <a:ext uri="{FF2B5EF4-FFF2-40B4-BE49-F238E27FC236}">
                <a16:creationId xmlns:a16="http://schemas.microsoft.com/office/drawing/2014/main" id="{AA90063F-CDED-98DC-A27D-E80D0D3D46CC}"/>
              </a:ext>
            </a:extLst>
          </p:cNvPr>
          <p:cNvSpPr txBox="1"/>
          <p:nvPr/>
        </p:nvSpPr>
        <p:spPr>
          <a:xfrm>
            <a:off x="6816437" y="3355109"/>
            <a:ext cx="4590472" cy="1912703"/>
          </a:xfrm>
          <a:prstGeom prst="rect">
            <a:avLst/>
          </a:prstGeom>
          <a:noFill/>
        </p:spPr>
        <p:txBody>
          <a:bodyPr wrap="square">
            <a:spAutoFit/>
          </a:bodyPr>
          <a:lstStyle/>
          <a:p>
            <a:pPr marL="0" indent="0">
              <a:lnSpc>
                <a:spcPts val="2850"/>
              </a:lnSpc>
              <a:buNone/>
            </a:pPr>
            <a:r>
              <a:rPr lang="en-US" sz="1400" dirty="0">
                <a:solidFill>
                  <a:schemeClr val="bg2">
                    <a:lumMod val="10000"/>
                  </a:schemeClr>
                </a:solidFill>
                <a:latin typeface="Heebo Light" pitchFamily="34" charset="0"/>
                <a:ea typeface="Heebo Light" pitchFamily="34" charset="-122"/>
                <a:cs typeface="Heebo Light" pitchFamily="34" charset="-120"/>
              </a:rPr>
              <a:t>A predictive classifier will be built to forecast future purchasing behavior for each customer segment. This will allow the company to anticipate customer needs, personalize marketing efforts, and optimize inventory management.</a:t>
            </a:r>
            <a:endParaRPr lang="en-US" sz="1400" dirty="0">
              <a:solidFill>
                <a:schemeClr val="bg2">
                  <a:lumMod val="10000"/>
                </a:schemeClr>
              </a:solidFill>
            </a:endParaRPr>
          </a:p>
        </p:txBody>
      </p:sp>
    </p:spTree>
    <p:extLst>
      <p:ext uri="{BB962C8B-B14F-4D97-AF65-F5344CB8AC3E}">
        <p14:creationId xmlns:p14="http://schemas.microsoft.com/office/powerpoint/2010/main" val="233918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2C883-DFE6-E9D8-6860-97860AC06B3D}"/>
              </a:ext>
            </a:extLst>
          </p:cNvPr>
          <p:cNvPicPr>
            <a:picLocks noChangeAspect="1"/>
          </p:cNvPicPr>
          <p:nvPr/>
        </p:nvPicPr>
        <p:blipFill>
          <a:blip r:embed="rId2"/>
          <a:stretch>
            <a:fillRect/>
          </a:stretch>
        </p:blipFill>
        <p:spPr>
          <a:xfrm>
            <a:off x="137922" y="282310"/>
            <a:ext cx="11712955" cy="2118544"/>
          </a:xfrm>
          <a:prstGeom prst="rect">
            <a:avLst/>
          </a:prstGeom>
        </p:spPr>
      </p:pic>
      <p:pic>
        <p:nvPicPr>
          <p:cNvPr id="5" name="Picture 4">
            <a:extLst>
              <a:ext uri="{FF2B5EF4-FFF2-40B4-BE49-F238E27FC236}">
                <a16:creationId xmlns:a16="http://schemas.microsoft.com/office/drawing/2014/main" id="{18C94C98-BA22-E2C8-E789-BD3E0791E874}"/>
              </a:ext>
            </a:extLst>
          </p:cNvPr>
          <p:cNvPicPr>
            <a:picLocks noChangeAspect="1"/>
          </p:cNvPicPr>
          <p:nvPr/>
        </p:nvPicPr>
        <p:blipFill>
          <a:blip r:embed="rId3"/>
          <a:stretch>
            <a:fillRect/>
          </a:stretch>
        </p:blipFill>
        <p:spPr>
          <a:xfrm>
            <a:off x="0" y="3063370"/>
            <a:ext cx="12192000" cy="3262024"/>
          </a:xfrm>
          <a:prstGeom prst="rect">
            <a:avLst/>
          </a:prstGeom>
        </p:spPr>
      </p:pic>
    </p:spTree>
    <p:extLst>
      <p:ext uri="{BB962C8B-B14F-4D97-AF65-F5344CB8AC3E}">
        <p14:creationId xmlns:p14="http://schemas.microsoft.com/office/powerpoint/2010/main" val="1894218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81495A-25DF-9897-3D1F-950CAD1069D2}"/>
              </a:ext>
            </a:extLst>
          </p:cNvPr>
          <p:cNvPicPr>
            <a:picLocks noChangeAspect="1"/>
          </p:cNvPicPr>
          <p:nvPr/>
        </p:nvPicPr>
        <p:blipFill>
          <a:blip r:embed="rId2"/>
          <a:stretch>
            <a:fillRect/>
          </a:stretch>
        </p:blipFill>
        <p:spPr>
          <a:xfrm>
            <a:off x="352741" y="609600"/>
            <a:ext cx="11212093" cy="4674478"/>
          </a:xfrm>
          <a:prstGeom prst="rect">
            <a:avLst/>
          </a:prstGeom>
        </p:spPr>
      </p:pic>
    </p:spTree>
    <p:extLst>
      <p:ext uri="{BB962C8B-B14F-4D97-AF65-F5344CB8AC3E}">
        <p14:creationId xmlns:p14="http://schemas.microsoft.com/office/powerpoint/2010/main" val="1616435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81495A-25DF-9897-3D1F-950CAD1069D2}"/>
              </a:ext>
            </a:extLst>
          </p:cNvPr>
          <p:cNvPicPr>
            <a:picLocks noChangeAspect="1"/>
          </p:cNvPicPr>
          <p:nvPr/>
        </p:nvPicPr>
        <p:blipFill>
          <a:blip r:embed="rId2"/>
          <a:stretch>
            <a:fillRect/>
          </a:stretch>
        </p:blipFill>
        <p:spPr>
          <a:xfrm>
            <a:off x="352741" y="609600"/>
            <a:ext cx="11212093" cy="4674478"/>
          </a:xfrm>
          <a:prstGeom prst="rect">
            <a:avLst/>
          </a:prstGeom>
        </p:spPr>
      </p:pic>
    </p:spTree>
    <p:extLst>
      <p:ext uri="{BB962C8B-B14F-4D97-AF65-F5344CB8AC3E}">
        <p14:creationId xmlns:p14="http://schemas.microsoft.com/office/powerpoint/2010/main" val="2067971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6B5F46-D516-6C08-FB45-E49A3EB07A0A}"/>
              </a:ext>
            </a:extLst>
          </p:cNvPr>
          <p:cNvSpPr txBox="1"/>
          <p:nvPr/>
        </p:nvSpPr>
        <p:spPr>
          <a:xfrm>
            <a:off x="489527" y="212491"/>
            <a:ext cx="9439564" cy="341504"/>
          </a:xfrm>
          <a:prstGeom prst="rect">
            <a:avLst/>
          </a:prstGeom>
          <a:noFill/>
        </p:spPr>
        <p:txBody>
          <a:bodyPr wrap="square">
            <a:spAutoFit/>
          </a:bodyPr>
          <a:lstStyle/>
          <a:p>
            <a:pPr>
              <a:lnSpc>
                <a:spcPts val="1792"/>
              </a:lnSpc>
            </a:pPr>
            <a:r>
              <a:rPr lang="en-US" sz="2400" dirty="0">
                <a:solidFill>
                  <a:schemeClr val="accent2">
                    <a:lumMod val="50000"/>
                  </a:schemeClr>
                </a:solidFill>
                <a:latin typeface="Montserrat" pitchFamily="34" charset="0"/>
              </a:rPr>
              <a:t>11. Supervised Machine Learning Modeling </a:t>
            </a:r>
            <a:r>
              <a:rPr lang="en-IN" sz="2400" dirty="0">
                <a:solidFill>
                  <a:schemeClr val="accent2">
                    <a:lumMod val="50000"/>
                  </a:schemeClr>
                </a:solidFill>
                <a:latin typeface="Montserrat" pitchFamily="34" charset="0"/>
              </a:rPr>
              <a:t>Accuracy </a:t>
            </a:r>
            <a:endParaRPr lang="en-US" sz="2400" dirty="0">
              <a:solidFill>
                <a:schemeClr val="accent2">
                  <a:lumMod val="50000"/>
                </a:schemeClr>
              </a:solidFill>
              <a:latin typeface="Montserrat" pitchFamily="34" charset="0"/>
            </a:endParaRPr>
          </a:p>
        </p:txBody>
      </p:sp>
      <p:pic>
        <p:nvPicPr>
          <p:cNvPr id="4" name="Picture 3">
            <a:extLst>
              <a:ext uri="{FF2B5EF4-FFF2-40B4-BE49-F238E27FC236}">
                <a16:creationId xmlns:a16="http://schemas.microsoft.com/office/drawing/2014/main" id="{759BC449-5FE2-FF8E-B8B5-16BE179E1057}"/>
              </a:ext>
            </a:extLst>
          </p:cNvPr>
          <p:cNvPicPr>
            <a:picLocks noChangeAspect="1"/>
          </p:cNvPicPr>
          <p:nvPr/>
        </p:nvPicPr>
        <p:blipFill>
          <a:blip r:embed="rId2"/>
          <a:stretch>
            <a:fillRect/>
          </a:stretch>
        </p:blipFill>
        <p:spPr>
          <a:xfrm>
            <a:off x="2287739" y="720513"/>
            <a:ext cx="3651243" cy="5187436"/>
          </a:xfrm>
          <a:prstGeom prst="rect">
            <a:avLst/>
          </a:prstGeom>
        </p:spPr>
      </p:pic>
    </p:spTree>
    <p:extLst>
      <p:ext uri="{BB962C8B-B14F-4D97-AF65-F5344CB8AC3E}">
        <p14:creationId xmlns:p14="http://schemas.microsoft.com/office/powerpoint/2010/main" val="1350358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6B5F46-D516-6C08-FB45-E49A3EB07A0A}"/>
              </a:ext>
            </a:extLst>
          </p:cNvPr>
          <p:cNvSpPr txBox="1"/>
          <p:nvPr/>
        </p:nvSpPr>
        <p:spPr>
          <a:xfrm>
            <a:off x="489527" y="323327"/>
            <a:ext cx="9439564" cy="341504"/>
          </a:xfrm>
          <a:prstGeom prst="rect">
            <a:avLst/>
          </a:prstGeom>
          <a:noFill/>
        </p:spPr>
        <p:txBody>
          <a:bodyPr wrap="square">
            <a:spAutoFit/>
          </a:bodyPr>
          <a:lstStyle/>
          <a:p>
            <a:pPr>
              <a:lnSpc>
                <a:spcPts val="1792"/>
              </a:lnSpc>
            </a:pPr>
            <a:r>
              <a:rPr lang="en-US" sz="2400" dirty="0">
                <a:solidFill>
                  <a:schemeClr val="accent2">
                    <a:lumMod val="50000"/>
                  </a:schemeClr>
                </a:solidFill>
                <a:latin typeface="Montserrat" pitchFamily="34" charset="0"/>
              </a:rPr>
              <a:t>12.  Best  of ML Modeling </a:t>
            </a:r>
            <a:r>
              <a:rPr lang="en-IN" sz="2400" dirty="0">
                <a:solidFill>
                  <a:schemeClr val="accent2">
                    <a:lumMod val="50000"/>
                  </a:schemeClr>
                </a:solidFill>
                <a:latin typeface="Montserrat" pitchFamily="34" charset="0"/>
              </a:rPr>
              <a:t>Accuracy </a:t>
            </a:r>
            <a:endParaRPr lang="en-US" sz="2400" dirty="0">
              <a:solidFill>
                <a:schemeClr val="accent2">
                  <a:lumMod val="50000"/>
                </a:schemeClr>
              </a:solidFill>
              <a:latin typeface="Montserrat" pitchFamily="34" charset="0"/>
            </a:endParaRPr>
          </a:p>
        </p:txBody>
      </p:sp>
      <p:pic>
        <p:nvPicPr>
          <p:cNvPr id="6" name="Picture 5">
            <a:extLst>
              <a:ext uri="{FF2B5EF4-FFF2-40B4-BE49-F238E27FC236}">
                <a16:creationId xmlns:a16="http://schemas.microsoft.com/office/drawing/2014/main" id="{64B189FA-12B2-5247-03A8-3D6292871149}"/>
              </a:ext>
            </a:extLst>
          </p:cNvPr>
          <p:cNvPicPr>
            <a:picLocks noChangeAspect="1"/>
          </p:cNvPicPr>
          <p:nvPr/>
        </p:nvPicPr>
        <p:blipFill>
          <a:blip r:embed="rId2"/>
          <a:stretch>
            <a:fillRect/>
          </a:stretch>
        </p:blipFill>
        <p:spPr>
          <a:xfrm>
            <a:off x="1383694" y="955690"/>
            <a:ext cx="7629927" cy="4660019"/>
          </a:xfrm>
          <a:prstGeom prst="rect">
            <a:avLst/>
          </a:prstGeom>
        </p:spPr>
      </p:pic>
    </p:spTree>
    <p:extLst>
      <p:ext uri="{BB962C8B-B14F-4D97-AF65-F5344CB8AC3E}">
        <p14:creationId xmlns:p14="http://schemas.microsoft.com/office/powerpoint/2010/main" val="3783424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11073-8AC1-B7E0-70D0-FA9171B3F912}"/>
              </a:ext>
            </a:extLst>
          </p:cNvPr>
          <p:cNvPicPr>
            <a:picLocks noChangeAspect="1"/>
          </p:cNvPicPr>
          <p:nvPr/>
        </p:nvPicPr>
        <p:blipFill>
          <a:blip r:embed="rId2"/>
          <a:stretch>
            <a:fillRect/>
          </a:stretch>
        </p:blipFill>
        <p:spPr>
          <a:xfrm>
            <a:off x="728803" y="200355"/>
            <a:ext cx="8765528" cy="5655499"/>
          </a:xfrm>
          <a:prstGeom prst="rect">
            <a:avLst/>
          </a:prstGeom>
        </p:spPr>
      </p:pic>
    </p:spTree>
    <p:extLst>
      <p:ext uri="{BB962C8B-B14F-4D97-AF65-F5344CB8AC3E}">
        <p14:creationId xmlns:p14="http://schemas.microsoft.com/office/powerpoint/2010/main" val="3431128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2A6B00-E7D5-34FC-5AD1-FA883025A5CD}"/>
              </a:ext>
            </a:extLst>
          </p:cNvPr>
          <p:cNvPicPr>
            <a:picLocks noChangeAspect="1"/>
          </p:cNvPicPr>
          <p:nvPr/>
        </p:nvPicPr>
        <p:blipFill>
          <a:blip r:embed="rId2"/>
          <a:srcRect t="7395"/>
          <a:stretch/>
        </p:blipFill>
        <p:spPr>
          <a:xfrm>
            <a:off x="1400647" y="591128"/>
            <a:ext cx="8461836" cy="4904508"/>
          </a:xfrm>
          <a:prstGeom prst="rect">
            <a:avLst/>
          </a:prstGeom>
        </p:spPr>
      </p:pic>
    </p:spTree>
    <p:extLst>
      <p:ext uri="{BB962C8B-B14F-4D97-AF65-F5344CB8AC3E}">
        <p14:creationId xmlns:p14="http://schemas.microsoft.com/office/powerpoint/2010/main" val="417933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0082" y="660400"/>
            <a:ext cx="8120459" cy="580430"/>
          </a:xfrm>
          <a:prstGeom prst="rect">
            <a:avLst/>
          </a:prstGeom>
          <a:noFill/>
          <a:ln/>
        </p:spPr>
        <p:txBody>
          <a:bodyPr wrap="none" lIns="0" tIns="0" rIns="0" bIns="0" rtlCol="0" anchor="t"/>
          <a:lstStyle/>
          <a:p>
            <a:pPr>
              <a:lnSpc>
                <a:spcPts val="4541"/>
              </a:lnSpc>
            </a:pPr>
            <a:r>
              <a:rPr lang="en-US" sz="3625" dirty="0">
                <a:solidFill>
                  <a:schemeClr val="accent2">
                    <a:lumMod val="50000"/>
                  </a:schemeClr>
                </a:solidFill>
                <a:latin typeface="Montserrat" pitchFamily="34" charset="0"/>
                <a:ea typeface="Montserrat" pitchFamily="34" charset="-122"/>
                <a:cs typeface="Montserrat" pitchFamily="34" charset="-120"/>
              </a:rPr>
              <a:t>Next Steps and Recommendations</a:t>
            </a:r>
            <a:endParaRPr lang="en-US" sz="3625" dirty="0">
              <a:solidFill>
                <a:schemeClr val="accent2">
                  <a:lumMod val="50000"/>
                </a:schemeClr>
              </a:solidFill>
            </a:endParaRPr>
          </a:p>
        </p:txBody>
      </p:sp>
      <p:sp>
        <p:nvSpPr>
          <p:cNvPr id="3" name="Shape 1"/>
          <p:cNvSpPr/>
          <p:nvPr/>
        </p:nvSpPr>
        <p:spPr>
          <a:xfrm>
            <a:off x="650082" y="1612305"/>
            <a:ext cx="1815207" cy="1367433"/>
          </a:xfrm>
          <a:prstGeom prst="roundRect">
            <a:avLst>
              <a:gd name="adj" fmla="val 5705"/>
            </a:avLst>
          </a:prstGeom>
          <a:solidFill>
            <a:srgbClr val="31136C"/>
          </a:solidFill>
          <a:ln w="7620">
            <a:solidFill>
              <a:srgbClr val="4A2C85"/>
            </a:solidFill>
            <a:prstDash val="solid"/>
          </a:ln>
        </p:spPr>
      </p:sp>
      <p:sp>
        <p:nvSpPr>
          <p:cNvPr id="4" name="Text 2"/>
          <p:cNvSpPr/>
          <p:nvPr/>
        </p:nvSpPr>
        <p:spPr>
          <a:xfrm>
            <a:off x="842169" y="2110283"/>
            <a:ext cx="83840" cy="371475"/>
          </a:xfrm>
          <a:prstGeom prst="rect">
            <a:avLst/>
          </a:prstGeom>
          <a:noFill/>
          <a:ln/>
        </p:spPr>
        <p:txBody>
          <a:bodyPr wrap="none" lIns="0" tIns="0" rIns="0" bIns="0" rtlCol="0" anchor="t"/>
          <a:lstStyle/>
          <a:p>
            <a:pPr algn="ctr">
              <a:lnSpc>
                <a:spcPts val="2917"/>
              </a:lnSpc>
            </a:pPr>
            <a:r>
              <a:rPr lang="en-US" sz="1792" dirty="0">
                <a:solidFill>
                  <a:srgbClr val="DCD7E5"/>
                </a:solidFill>
                <a:latin typeface="Montserrat" pitchFamily="34" charset="0"/>
                <a:ea typeface="Montserrat" pitchFamily="34" charset="-122"/>
                <a:cs typeface="Montserrat" pitchFamily="34" charset="-120"/>
              </a:rPr>
              <a:t>1</a:t>
            </a:r>
            <a:endParaRPr lang="en-US" sz="1792" dirty="0"/>
          </a:p>
        </p:txBody>
      </p:sp>
      <p:sp>
        <p:nvSpPr>
          <p:cNvPr id="5" name="Text 3"/>
          <p:cNvSpPr/>
          <p:nvPr/>
        </p:nvSpPr>
        <p:spPr>
          <a:xfrm>
            <a:off x="2651026" y="1628324"/>
            <a:ext cx="2321918" cy="290215"/>
          </a:xfrm>
          <a:prstGeom prst="rect">
            <a:avLst/>
          </a:prstGeom>
          <a:noFill/>
          <a:ln/>
        </p:spPr>
        <p:txBody>
          <a:bodyPr wrap="none" lIns="0" tIns="0" rIns="0" bIns="0" rtlCol="0" anchor="t"/>
          <a:lstStyle/>
          <a:p>
            <a:pPr>
              <a:lnSpc>
                <a:spcPts val="2250"/>
              </a:lnSpc>
            </a:pPr>
            <a:r>
              <a:rPr lang="en-US" sz="1792" b="1" dirty="0">
                <a:solidFill>
                  <a:schemeClr val="bg2">
                    <a:lumMod val="10000"/>
                  </a:schemeClr>
                </a:solidFill>
                <a:latin typeface="Montserrat" pitchFamily="34" charset="0"/>
                <a:ea typeface="Montserrat" pitchFamily="34" charset="-122"/>
                <a:cs typeface="Montserrat" pitchFamily="34" charset="-120"/>
              </a:rPr>
              <a:t>Model Deployment</a:t>
            </a:r>
            <a:endParaRPr lang="en-US" sz="1792" b="1" dirty="0">
              <a:solidFill>
                <a:schemeClr val="bg2">
                  <a:lumMod val="10000"/>
                </a:schemeClr>
              </a:solidFill>
            </a:endParaRPr>
          </a:p>
        </p:txBody>
      </p:sp>
      <p:sp>
        <p:nvSpPr>
          <p:cNvPr id="6" name="Text 4"/>
          <p:cNvSpPr/>
          <p:nvPr/>
        </p:nvSpPr>
        <p:spPr>
          <a:xfrm>
            <a:off x="2644675" y="1970981"/>
            <a:ext cx="8705156" cy="947242"/>
          </a:xfrm>
          <a:prstGeom prst="rect">
            <a:avLst/>
          </a:prstGeom>
          <a:noFill/>
          <a:ln/>
        </p:spPr>
        <p:txBody>
          <a:bodyPr wrap="square" lIns="0" tIns="0" rIns="0" bIns="0" rtlCol="0" anchor="t"/>
          <a:lstStyle/>
          <a:p>
            <a:pPr>
              <a:lnSpc>
                <a:spcPts val="2333"/>
              </a:lnSpc>
            </a:pPr>
            <a:r>
              <a:rPr lang="en-US" sz="1458" dirty="0">
                <a:solidFill>
                  <a:schemeClr val="bg2">
                    <a:lumMod val="10000"/>
                  </a:schemeClr>
                </a:solidFill>
                <a:latin typeface="Heebo Light" pitchFamily="34" charset="0"/>
                <a:ea typeface="Heebo Light" pitchFamily="34" charset="-122"/>
                <a:cs typeface="Heebo Light" pitchFamily="34" charset="-120"/>
              </a:rPr>
              <a:t>Deploy the trained models into the company's systems to enable real-time predictions and recommendations. Module using in my model : </a:t>
            </a:r>
            <a:r>
              <a:rPr lang="en-US" sz="1458" b="1" dirty="0">
                <a:solidFill>
                  <a:schemeClr val="bg2">
                    <a:lumMod val="10000"/>
                  </a:schemeClr>
                </a:solidFill>
                <a:latin typeface="Heebo Light" pitchFamily="34" charset="0"/>
                <a:ea typeface="Heebo Light" pitchFamily="34" charset="-122"/>
                <a:cs typeface="Heebo Light" pitchFamily="34" charset="-120"/>
              </a:rPr>
              <a:t>K-MODES CLUSTERING </a:t>
            </a:r>
            <a:r>
              <a:rPr lang="en-GB" sz="1458" b="1" dirty="0">
                <a:solidFill>
                  <a:schemeClr val="bg2">
                    <a:lumMod val="10000"/>
                  </a:schemeClr>
                </a:solidFill>
                <a:latin typeface="Heebo Light" pitchFamily="34" charset="0"/>
                <a:ea typeface="Heebo Light" pitchFamily="34" charset="-122"/>
                <a:cs typeface="Heebo Light" pitchFamily="34" charset="-120"/>
              </a:rPr>
              <a:t>ALGORITHM, DBSCAN, HIERARCHICAL AGGOLOMETRATIVE CLUSTERING &amp; ALSO USING SUPERVISED ML ALGORITHMS.</a:t>
            </a:r>
            <a:endParaRPr lang="en-US" sz="1458" b="1" dirty="0">
              <a:solidFill>
                <a:schemeClr val="bg2">
                  <a:lumMod val="10000"/>
                </a:schemeClr>
              </a:solidFill>
            </a:endParaRPr>
          </a:p>
        </p:txBody>
      </p:sp>
      <p:sp>
        <p:nvSpPr>
          <p:cNvPr id="7" name="Shape 5"/>
          <p:cNvSpPr/>
          <p:nvPr/>
        </p:nvSpPr>
        <p:spPr>
          <a:xfrm>
            <a:off x="2558157" y="2967038"/>
            <a:ext cx="8890893" cy="12700"/>
          </a:xfrm>
          <a:prstGeom prst="roundRect">
            <a:avLst>
              <a:gd name="adj" fmla="val 614310"/>
            </a:avLst>
          </a:prstGeom>
          <a:solidFill>
            <a:srgbClr val="4A2C85"/>
          </a:solidFill>
          <a:ln/>
        </p:spPr>
      </p:sp>
      <p:sp>
        <p:nvSpPr>
          <p:cNvPr id="8" name="Shape 6"/>
          <p:cNvSpPr/>
          <p:nvPr/>
        </p:nvSpPr>
        <p:spPr>
          <a:xfrm>
            <a:off x="650082" y="3072607"/>
            <a:ext cx="3630513" cy="1367433"/>
          </a:xfrm>
          <a:prstGeom prst="roundRect">
            <a:avLst>
              <a:gd name="adj" fmla="val 5705"/>
            </a:avLst>
          </a:prstGeom>
          <a:solidFill>
            <a:srgbClr val="31136C"/>
          </a:solidFill>
          <a:ln w="7620">
            <a:solidFill>
              <a:srgbClr val="4A2C85"/>
            </a:solidFill>
            <a:prstDash val="solid"/>
          </a:ln>
        </p:spPr>
      </p:sp>
      <p:sp>
        <p:nvSpPr>
          <p:cNvPr id="9" name="Text 7"/>
          <p:cNvSpPr/>
          <p:nvPr/>
        </p:nvSpPr>
        <p:spPr>
          <a:xfrm>
            <a:off x="842169" y="3570585"/>
            <a:ext cx="131862" cy="371475"/>
          </a:xfrm>
          <a:prstGeom prst="rect">
            <a:avLst/>
          </a:prstGeom>
          <a:noFill/>
          <a:ln/>
        </p:spPr>
        <p:txBody>
          <a:bodyPr wrap="none" lIns="0" tIns="0" rIns="0" bIns="0" rtlCol="0" anchor="t"/>
          <a:lstStyle/>
          <a:p>
            <a:pPr algn="ctr">
              <a:lnSpc>
                <a:spcPts val="2917"/>
              </a:lnSpc>
            </a:pPr>
            <a:r>
              <a:rPr lang="en-US" sz="1792" dirty="0">
                <a:solidFill>
                  <a:srgbClr val="DCD7E5"/>
                </a:solidFill>
                <a:latin typeface="Montserrat" pitchFamily="34" charset="0"/>
                <a:ea typeface="Montserrat" pitchFamily="34" charset="-122"/>
                <a:cs typeface="Montserrat" pitchFamily="34" charset="-120"/>
              </a:rPr>
              <a:t>2</a:t>
            </a:r>
            <a:endParaRPr lang="en-US" sz="1792" dirty="0"/>
          </a:p>
        </p:txBody>
      </p:sp>
      <p:sp>
        <p:nvSpPr>
          <p:cNvPr id="10" name="Text 8"/>
          <p:cNvSpPr/>
          <p:nvPr/>
        </p:nvSpPr>
        <p:spPr>
          <a:xfrm>
            <a:off x="4466332" y="3258344"/>
            <a:ext cx="2695773" cy="290215"/>
          </a:xfrm>
          <a:prstGeom prst="rect">
            <a:avLst/>
          </a:prstGeom>
          <a:noFill/>
          <a:ln/>
        </p:spPr>
        <p:txBody>
          <a:bodyPr wrap="none" lIns="0" tIns="0" rIns="0" bIns="0" rtlCol="0" anchor="t"/>
          <a:lstStyle/>
          <a:p>
            <a:pPr>
              <a:lnSpc>
                <a:spcPts val="2250"/>
              </a:lnSpc>
            </a:pPr>
            <a:r>
              <a:rPr lang="en-US" sz="1792" b="1" dirty="0">
                <a:solidFill>
                  <a:schemeClr val="bg2">
                    <a:lumMod val="10000"/>
                  </a:schemeClr>
                </a:solidFill>
                <a:latin typeface="Montserrat" pitchFamily="34" charset="0"/>
                <a:ea typeface="Montserrat" pitchFamily="34" charset="-122"/>
                <a:cs typeface="Montserrat" pitchFamily="34" charset="-120"/>
              </a:rPr>
              <a:t>Continuous Monitoring</a:t>
            </a:r>
            <a:endParaRPr lang="en-US" sz="1792" b="1" dirty="0">
              <a:solidFill>
                <a:schemeClr val="bg2">
                  <a:lumMod val="10000"/>
                </a:schemeClr>
              </a:solidFill>
            </a:endParaRPr>
          </a:p>
        </p:txBody>
      </p:sp>
      <p:sp>
        <p:nvSpPr>
          <p:cNvPr id="11" name="Text 9"/>
          <p:cNvSpPr/>
          <p:nvPr/>
        </p:nvSpPr>
        <p:spPr>
          <a:xfrm>
            <a:off x="4466332" y="3659982"/>
            <a:ext cx="6889849" cy="594320"/>
          </a:xfrm>
          <a:prstGeom prst="rect">
            <a:avLst/>
          </a:prstGeom>
          <a:noFill/>
          <a:ln/>
        </p:spPr>
        <p:txBody>
          <a:bodyPr wrap="square" lIns="0" tIns="0" rIns="0" bIns="0" rtlCol="0" anchor="t"/>
          <a:lstStyle/>
          <a:p>
            <a:pPr>
              <a:lnSpc>
                <a:spcPts val="2333"/>
              </a:lnSpc>
            </a:pPr>
            <a:r>
              <a:rPr lang="en-US" sz="1458" dirty="0">
                <a:solidFill>
                  <a:schemeClr val="bg2">
                    <a:lumMod val="10000"/>
                  </a:schemeClr>
                </a:solidFill>
                <a:latin typeface="Heebo Light" pitchFamily="34" charset="0"/>
                <a:ea typeface="Heebo Light" pitchFamily="34" charset="-122"/>
                <a:cs typeface="Heebo Light" pitchFamily="34" charset="-120"/>
              </a:rPr>
              <a:t>Continuously monitor the performance of the models and adjust them as needed based on changes in customer behavior or data availability.</a:t>
            </a:r>
            <a:endParaRPr lang="en-US" sz="1458" dirty="0">
              <a:solidFill>
                <a:schemeClr val="bg2">
                  <a:lumMod val="10000"/>
                </a:schemeClr>
              </a:solidFill>
            </a:endParaRPr>
          </a:p>
        </p:txBody>
      </p:sp>
      <p:sp>
        <p:nvSpPr>
          <p:cNvPr id="12" name="Shape 10"/>
          <p:cNvSpPr/>
          <p:nvPr/>
        </p:nvSpPr>
        <p:spPr>
          <a:xfrm>
            <a:off x="4373463" y="4427339"/>
            <a:ext cx="7075587" cy="12700"/>
          </a:xfrm>
          <a:prstGeom prst="roundRect">
            <a:avLst>
              <a:gd name="adj" fmla="val 614310"/>
            </a:avLst>
          </a:prstGeom>
          <a:solidFill>
            <a:srgbClr val="4A2C85"/>
          </a:solidFill>
          <a:ln/>
        </p:spPr>
      </p:sp>
      <p:sp>
        <p:nvSpPr>
          <p:cNvPr id="13" name="Shape 11"/>
          <p:cNvSpPr/>
          <p:nvPr/>
        </p:nvSpPr>
        <p:spPr>
          <a:xfrm>
            <a:off x="650082" y="4532908"/>
            <a:ext cx="5445919" cy="1664593"/>
          </a:xfrm>
          <a:prstGeom prst="roundRect">
            <a:avLst>
              <a:gd name="adj" fmla="val 4687"/>
            </a:avLst>
          </a:prstGeom>
          <a:solidFill>
            <a:srgbClr val="31136C"/>
          </a:solidFill>
          <a:ln w="7620">
            <a:solidFill>
              <a:srgbClr val="4A2C85"/>
            </a:solidFill>
            <a:prstDash val="solid"/>
          </a:ln>
        </p:spPr>
      </p:sp>
      <p:sp>
        <p:nvSpPr>
          <p:cNvPr id="14" name="Text 12"/>
          <p:cNvSpPr/>
          <p:nvPr/>
        </p:nvSpPr>
        <p:spPr>
          <a:xfrm>
            <a:off x="842170" y="5179418"/>
            <a:ext cx="130969" cy="371475"/>
          </a:xfrm>
          <a:prstGeom prst="rect">
            <a:avLst/>
          </a:prstGeom>
          <a:noFill/>
          <a:ln/>
        </p:spPr>
        <p:txBody>
          <a:bodyPr wrap="none" lIns="0" tIns="0" rIns="0" bIns="0" rtlCol="0" anchor="t"/>
          <a:lstStyle/>
          <a:p>
            <a:pPr algn="ctr">
              <a:lnSpc>
                <a:spcPts val="2917"/>
              </a:lnSpc>
            </a:pPr>
            <a:r>
              <a:rPr lang="en-US" sz="1792" dirty="0">
                <a:solidFill>
                  <a:srgbClr val="DCD7E5"/>
                </a:solidFill>
                <a:latin typeface="Montserrat" pitchFamily="34" charset="0"/>
                <a:ea typeface="Montserrat" pitchFamily="34" charset="-122"/>
                <a:cs typeface="Montserrat" pitchFamily="34" charset="-120"/>
              </a:rPr>
              <a:t>3</a:t>
            </a:r>
            <a:endParaRPr lang="en-US" sz="1792" dirty="0"/>
          </a:p>
        </p:txBody>
      </p:sp>
      <p:sp>
        <p:nvSpPr>
          <p:cNvPr id="15" name="Text 13"/>
          <p:cNvSpPr/>
          <p:nvPr/>
        </p:nvSpPr>
        <p:spPr>
          <a:xfrm>
            <a:off x="6281738" y="4718645"/>
            <a:ext cx="3160613" cy="290215"/>
          </a:xfrm>
          <a:prstGeom prst="rect">
            <a:avLst/>
          </a:prstGeom>
          <a:noFill/>
          <a:ln/>
        </p:spPr>
        <p:txBody>
          <a:bodyPr wrap="none" lIns="0" tIns="0" rIns="0" bIns="0" rtlCol="0" anchor="t"/>
          <a:lstStyle/>
          <a:p>
            <a:pPr>
              <a:lnSpc>
                <a:spcPts val="2250"/>
              </a:lnSpc>
            </a:pPr>
            <a:r>
              <a:rPr lang="en-US" sz="1792" b="1" dirty="0">
                <a:solidFill>
                  <a:schemeClr val="bg2">
                    <a:lumMod val="10000"/>
                  </a:schemeClr>
                </a:solidFill>
                <a:latin typeface="Montserrat" pitchFamily="34" charset="0"/>
                <a:ea typeface="Montserrat" pitchFamily="34" charset="-122"/>
                <a:cs typeface="Montserrat" pitchFamily="34" charset="-120"/>
              </a:rPr>
              <a:t>Expansion and Refinement</a:t>
            </a:r>
            <a:endParaRPr lang="en-US" sz="1792" b="1" dirty="0">
              <a:solidFill>
                <a:schemeClr val="bg2">
                  <a:lumMod val="10000"/>
                </a:schemeClr>
              </a:solidFill>
            </a:endParaRPr>
          </a:p>
        </p:txBody>
      </p:sp>
      <p:sp>
        <p:nvSpPr>
          <p:cNvPr id="16" name="Text 14"/>
          <p:cNvSpPr/>
          <p:nvPr/>
        </p:nvSpPr>
        <p:spPr>
          <a:xfrm>
            <a:off x="6281738" y="5120283"/>
            <a:ext cx="5074444" cy="891481"/>
          </a:xfrm>
          <a:prstGeom prst="rect">
            <a:avLst/>
          </a:prstGeom>
          <a:noFill/>
          <a:ln/>
        </p:spPr>
        <p:txBody>
          <a:bodyPr wrap="square" lIns="0" tIns="0" rIns="0" bIns="0" rtlCol="0" anchor="t"/>
          <a:lstStyle/>
          <a:p>
            <a:pPr>
              <a:lnSpc>
                <a:spcPts val="2333"/>
              </a:lnSpc>
            </a:pPr>
            <a:r>
              <a:rPr lang="en-US" sz="1458" dirty="0">
                <a:solidFill>
                  <a:schemeClr val="bg2">
                    <a:lumMod val="10000"/>
                  </a:schemeClr>
                </a:solidFill>
                <a:latin typeface="Heebo Light" pitchFamily="34" charset="0"/>
                <a:ea typeface="Heebo Light" pitchFamily="34" charset="-122"/>
                <a:cs typeface="Heebo Light" pitchFamily="34" charset="-120"/>
              </a:rPr>
              <a:t>Explore opportunities to expand the scope of the project, incorporating additional data sources and refining the models to provide even more accurate and insightful predictions.</a:t>
            </a:r>
            <a:endParaRPr lang="en-US" sz="1458" dirty="0">
              <a:solidFill>
                <a:schemeClr val="bg2">
                  <a:lumMod val="10000"/>
                </a:schemeClr>
              </a:solidFill>
            </a:endParaRPr>
          </a:p>
        </p:txBody>
      </p:sp>
    </p:spTree>
    <p:extLst>
      <p:ext uri="{BB962C8B-B14F-4D97-AF65-F5344CB8AC3E}">
        <p14:creationId xmlns:p14="http://schemas.microsoft.com/office/powerpoint/2010/main" val="2759949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99877" y="744736"/>
            <a:ext cx="6420247" cy="1071166"/>
          </a:xfrm>
          <a:prstGeom prst="rect">
            <a:avLst/>
          </a:prstGeom>
          <a:noFill/>
          <a:ln/>
        </p:spPr>
        <p:txBody>
          <a:bodyPr wrap="square" lIns="0" tIns="0" rIns="0" bIns="0" rtlCol="0" anchor="t"/>
          <a:lstStyle/>
          <a:p>
            <a:pPr>
              <a:lnSpc>
                <a:spcPts val="4208"/>
              </a:lnSpc>
            </a:pPr>
            <a:r>
              <a:rPr lang="en-US" sz="3333" dirty="0">
                <a:solidFill>
                  <a:schemeClr val="accent6">
                    <a:lumMod val="50000"/>
                  </a:schemeClr>
                </a:solidFill>
                <a:latin typeface="Montserrat" pitchFamily="34" charset="0"/>
                <a:ea typeface="Montserrat" pitchFamily="34" charset="-122"/>
                <a:cs typeface="Montserrat" pitchFamily="34" charset="-120"/>
              </a:rPr>
              <a:t>Data Acquisition and Preparation</a:t>
            </a:r>
            <a:endParaRPr lang="en-US" sz="3333" dirty="0">
              <a:solidFill>
                <a:schemeClr val="accent6">
                  <a:lumMod val="50000"/>
                </a:schemeClr>
              </a:solidFill>
            </a:endParaRPr>
          </a:p>
        </p:txBody>
      </p:sp>
      <p:sp>
        <p:nvSpPr>
          <p:cNvPr id="4" name="Shape 1"/>
          <p:cNvSpPr/>
          <p:nvPr/>
        </p:nvSpPr>
        <p:spPr>
          <a:xfrm>
            <a:off x="599877" y="2265759"/>
            <a:ext cx="385663" cy="385663"/>
          </a:xfrm>
          <a:prstGeom prst="roundRect">
            <a:avLst>
              <a:gd name="adj" fmla="val 18667"/>
            </a:avLst>
          </a:prstGeom>
          <a:solidFill>
            <a:srgbClr val="31136C"/>
          </a:solidFill>
          <a:ln w="7620">
            <a:solidFill>
              <a:srgbClr val="4A2C85"/>
            </a:solidFill>
            <a:prstDash val="solid"/>
          </a:ln>
        </p:spPr>
      </p:sp>
      <p:sp>
        <p:nvSpPr>
          <p:cNvPr id="5" name="Text 2"/>
          <p:cNvSpPr/>
          <p:nvPr/>
        </p:nvSpPr>
        <p:spPr>
          <a:xfrm>
            <a:off x="746324" y="2330054"/>
            <a:ext cx="92769" cy="257076"/>
          </a:xfrm>
          <a:prstGeom prst="rect">
            <a:avLst/>
          </a:prstGeom>
          <a:noFill/>
          <a:ln/>
        </p:spPr>
        <p:txBody>
          <a:bodyPr wrap="none" lIns="0" tIns="0" rIns="0" bIns="0" rtlCol="0" anchor="t"/>
          <a:lstStyle/>
          <a:p>
            <a:pPr algn="ctr">
              <a:lnSpc>
                <a:spcPts val="2000"/>
              </a:lnSpc>
            </a:pPr>
            <a:r>
              <a:rPr lang="en-US" sz="2000" dirty="0">
                <a:solidFill>
                  <a:srgbClr val="DCD7E5"/>
                </a:solidFill>
                <a:latin typeface="Montserrat" pitchFamily="34" charset="0"/>
                <a:ea typeface="Montserrat" pitchFamily="34" charset="-122"/>
                <a:cs typeface="Montserrat" pitchFamily="34" charset="-120"/>
              </a:rPr>
              <a:t>1</a:t>
            </a:r>
            <a:endParaRPr lang="en-US" sz="2000" dirty="0"/>
          </a:p>
        </p:txBody>
      </p:sp>
      <p:sp>
        <p:nvSpPr>
          <p:cNvPr id="6" name="Text 3"/>
          <p:cNvSpPr/>
          <p:nvPr/>
        </p:nvSpPr>
        <p:spPr>
          <a:xfrm>
            <a:off x="1156891" y="2265759"/>
            <a:ext cx="2142530" cy="267693"/>
          </a:xfrm>
          <a:prstGeom prst="rect">
            <a:avLst/>
          </a:prstGeom>
          <a:noFill/>
          <a:ln/>
        </p:spPr>
        <p:txBody>
          <a:bodyPr wrap="none" lIns="0" tIns="0" rIns="0" bIns="0" rtlCol="0" anchor="t"/>
          <a:lstStyle/>
          <a:p>
            <a:pPr>
              <a:lnSpc>
                <a:spcPts val="2083"/>
              </a:lnSpc>
            </a:pPr>
            <a:r>
              <a:rPr lang="en-US" sz="1667" dirty="0">
                <a:latin typeface="Montserrat" pitchFamily="34" charset="0"/>
                <a:ea typeface="Montserrat" pitchFamily="34" charset="-122"/>
                <a:cs typeface="Montserrat" pitchFamily="34" charset="-120"/>
              </a:rPr>
              <a:t>Data Collection</a:t>
            </a:r>
            <a:endParaRPr lang="en-US" sz="1667" dirty="0"/>
          </a:p>
        </p:txBody>
      </p:sp>
      <p:sp>
        <p:nvSpPr>
          <p:cNvPr id="7" name="Text 4"/>
          <p:cNvSpPr/>
          <p:nvPr/>
        </p:nvSpPr>
        <p:spPr>
          <a:xfrm>
            <a:off x="1156891" y="2636243"/>
            <a:ext cx="2567483" cy="1919684"/>
          </a:xfrm>
          <a:prstGeom prst="rect">
            <a:avLst/>
          </a:prstGeom>
          <a:noFill/>
          <a:ln/>
        </p:spPr>
        <p:txBody>
          <a:bodyPr wrap="square" lIns="0" tIns="0" rIns="0" bIns="0" rtlCol="0" anchor="t"/>
          <a:lstStyle/>
          <a:p>
            <a:pPr>
              <a:lnSpc>
                <a:spcPts val="2125"/>
              </a:lnSpc>
            </a:pPr>
            <a:r>
              <a:rPr lang="en-US" sz="1333" dirty="0">
                <a:solidFill>
                  <a:schemeClr val="bg2">
                    <a:lumMod val="10000"/>
                  </a:schemeClr>
                </a:solidFill>
                <a:latin typeface="Heebo Light" pitchFamily="34" charset="0"/>
                <a:ea typeface="Heebo Light" pitchFamily="34" charset="-122"/>
                <a:cs typeface="Heebo Light" pitchFamily="34" charset="-120"/>
              </a:rPr>
              <a:t>Relevant customer data will be collected from various sources within the company's existing systems, including sales records, website activity, marketing campaign data, and customer surveys.</a:t>
            </a:r>
            <a:endParaRPr lang="en-US" sz="1333" dirty="0">
              <a:solidFill>
                <a:schemeClr val="bg2">
                  <a:lumMod val="10000"/>
                </a:schemeClr>
              </a:solidFill>
            </a:endParaRPr>
          </a:p>
        </p:txBody>
      </p:sp>
      <p:sp>
        <p:nvSpPr>
          <p:cNvPr id="8" name="Shape 5"/>
          <p:cNvSpPr/>
          <p:nvPr/>
        </p:nvSpPr>
        <p:spPr>
          <a:xfrm>
            <a:off x="3895725" y="2265759"/>
            <a:ext cx="385663" cy="385663"/>
          </a:xfrm>
          <a:prstGeom prst="roundRect">
            <a:avLst>
              <a:gd name="adj" fmla="val 18667"/>
            </a:avLst>
          </a:prstGeom>
          <a:solidFill>
            <a:srgbClr val="31136C"/>
          </a:solidFill>
          <a:ln w="7620">
            <a:solidFill>
              <a:srgbClr val="4A2C85"/>
            </a:solidFill>
            <a:prstDash val="solid"/>
          </a:ln>
        </p:spPr>
      </p:sp>
      <p:sp>
        <p:nvSpPr>
          <p:cNvPr id="9" name="Text 6"/>
          <p:cNvSpPr/>
          <p:nvPr/>
        </p:nvSpPr>
        <p:spPr>
          <a:xfrm>
            <a:off x="4015482" y="2330054"/>
            <a:ext cx="146050" cy="257076"/>
          </a:xfrm>
          <a:prstGeom prst="rect">
            <a:avLst/>
          </a:prstGeom>
          <a:noFill/>
          <a:ln/>
        </p:spPr>
        <p:txBody>
          <a:bodyPr wrap="none" lIns="0" tIns="0" rIns="0" bIns="0" rtlCol="0" anchor="t"/>
          <a:lstStyle/>
          <a:p>
            <a:pPr algn="ctr">
              <a:lnSpc>
                <a:spcPts val="2000"/>
              </a:lnSpc>
            </a:pPr>
            <a:r>
              <a:rPr lang="en-US" sz="2000" dirty="0">
                <a:solidFill>
                  <a:srgbClr val="DCD7E5"/>
                </a:solidFill>
                <a:latin typeface="Montserrat" pitchFamily="34" charset="0"/>
                <a:ea typeface="Montserrat" pitchFamily="34" charset="-122"/>
                <a:cs typeface="Montserrat" pitchFamily="34" charset="-120"/>
              </a:rPr>
              <a:t>2</a:t>
            </a:r>
            <a:endParaRPr lang="en-US" sz="2000" dirty="0"/>
          </a:p>
        </p:txBody>
      </p:sp>
      <p:sp>
        <p:nvSpPr>
          <p:cNvPr id="10" name="Text 7"/>
          <p:cNvSpPr/>
          <p:nvPr/>
        </p:nvSpPr>
        <p:spPr>
          <a:xfrm>
            <a:off x="4452739" y="2265759"/>
            <a:ext cx="2142530" cy="267693"/>
          </a:xfrm>
          <a:prstGeom prst="rect">
            <a:avLst/>
          </a:prstGeom>
          <a:noFill/>
          <a:ln/>
        </p:spPr>
        <p:txBody>
          <a:bodyPr wrap="none" lIns="0" tIns="0" rIns="0" bIns="0" rtlCol="0" anchor="t"/>
          <a:lstStyle/>
          <a:p>
            <a:pPr>
              <a:lnSpc>
                <a:spcPts val="2083"/>
              </a:lnSpc>
            </a:pPr>
            <a:r>
              <a:rPr lang="en-US" sz="1667" dirty="0">
                <a:latin typeface="Montserrat" pitchFamily="34" charset="0"/>
                <a:ea typeface="Montserrat" pitchFamily="34" charset="-122"/>
                <a:cs typeface="Montserrat" pitchFamily="34" charset="-120"/>
              </a:rPr>
              <a:t>Data Cleaning</a:t>
            </a:r>
            <a:endParaRPr lang="en-US" sz="1667" dirty="0"/>
          </a:p>
        </p:txBody>
      </p:sp>
      <p:sp>
        <p:nvSpPr>
          <p:cNvPr id="11" name="Text 8"/>
          <p:cNvSpPr/>
          <p:nvPr/>
        </p:nvSpPr>
        <p:spPr>
          <a:xfrm>
            <a:off x="4452739" y="2636243"/>
            <a:ext cx="2567483" cy="1645444"/>
          </a:xfrm>
          <a:prstGeom prst="rect">
            <a:avLst/>
          </a:prstGeom>
          <a:noFill/>
          <a:ln/>
        </p:spPr>
        <p:txBody>
          <a:bodyPr wrap="square" lIns="0" tIns="0" rIns="0" bIns="0" rtlCol="0" anchor="t"/>
          <a:lstStyle/>
          <a:p>
            <a:pPr>
              <a:lnSpc>
                <a:spcPts val="2125"/>
              </a:lnSpc>
            </a:pPr>
            <a:r>
              <a:rPr lang="en-US" sz="1333" dirty="0">
                <a:solidFill>
                  <a:schemeClr val="bg2">
                    <a:lumMod val="10000"/>
                  </a:schemeClr>
                </a:solidFill>
                <a:latin typeface="Heebo Light" pitchFamily="34" charset="0"/>
                <a:ea typeface="Heebo Light" pitchFamily="34" charset="-122"/>
                <a:cs typeface="Heebo Light" pitchFamily="34" charset="-120"/>
              </a:rPr>
              <a:t>Collected data will be cleaned and preprocessed to handle missing values, remove duplicates, and ensure consistency in formatting. This step is crucial for building accurate and reliable models.</a:t>
            </a:r>
            <a:endParaRPr lang="en-US" sz="1333" dirty="0">
              <a:solidFill>
                <a:schemeClr val="bg2">
                  <a:lumMod val="10000"/>
                </a:schemeClr>
              </a:solidFill>
            </a:endParaRPr>
          </a:p>
        </p:txBody>
      </p:sp>
      <p:sp>
        <p:nvSpPr>
          <p:cNvPr id="12" name="Shape 9"/>
          <p:cNvSpPr/>
          <p:nvPr/>
        </p:nvSpPr>
        <p:spPr>
          <a:xfrm>
            <a:off x="599877" y="4920059"/>
            <a:ext cx="385663" cy="385663"/>
          </a:xfrm>
          <a:prstGeom prst="roundRect">
            <a:avLst>
              <a:gd name="adj" fmla="val 18667"/>
            </a:avLst>
          </a:prstGeom>
          <a:solidFill>
            <a:srgbClr val="31136C"/>
          </a:solidFill>
          <a:ln w="7620">
            <a:solidFill>
              <a:srgbClr val="4A2C85"/>
            </a:solidFill>
            <a:prstDash val="solid"/>
          </a:ln>
        </p:spPr>
      </p:sp>
      <p:sp>
        <p:nvSpPr>
          <p:cNvPr id="13" name="Text 10"/>
          <p:cNvSpPr/>
          <p:nvPr/>
        </p:nvSpPr>
        <p:spPr>
          <a:xfrm>
            <a:off x="720229" y="4984354"/>
            <a:ext cx="144958" cy="257076"/>
          </a:xfrm>
          <a:prstGeom prst="rect">
            <a:avLst/>
          </a:prstGeom>
          <a:noFill/>
          <a:ln/>
        </p:spPr>
        <p:txBody>
          <a:bodyPr wrap="none" lIns="0" tIns="0" rIns="0" bIns="0" rtlCol="0" anchor="t"/>
          <a:lstStyle/>
          <a:p>
            <a:pPr algn="ctr">
              <a:lnSpc>
                <a:spcPts val="2000"/>
              </a:lnSpc>
            </a:pPr>
            <a:r>
              <a:rPr lang="en-US" sz="2000" dirty="0">
                <a:solidFill>
                  <a:srgbClr val="DCD7E5"/>
                </a:solidFill>
                <a:latin typeface="Montserrat" pitchFamily="34" charset="0"/>
                <a:ea typeface="Montserrat" pitchFamily="34" charset="-122"/>
                <a:cs typeface="Montserrat" pitchFamily="34" charset="-120"/>
              </a:rPr>
              <a:t>3</a:t>
            </a:r>
            <a:endParaRPr lang="en-US" sz="2000" dirty="0"/>
          </a:p>
        </p:txBody>
      </p:sp>
      <p:sp>
        <p:nvSpPr>
          <p:cNvPr id="14" name="Text 11"/>
          <p:cNvSpPr/>
          <p:nvPr/>
        </p:nvSpPr>
        <p:spPr>
          <a:xfrm>
            <a:off x="1156891" y="4920059"/>
            <a:ext cx="2213273" cy="267693"/>
          </a:xfrm>
          <a:prstGeom prst="rect">
            <a:avLst/>
          </a:prstGeom>
          <a:noFill/>
          <a:ln/>
        </p:spPr>
        <p:txBody>
          <a:bodyPr wrap="none" lIns="0" tIns="0" rIns="0" bIns="0" rtlCol="0" anchor="t"/>
          <a:lstStyle/>
          <a:p>
            <a:pPr>
              <a:lnSpc>
                <a:spcPts val="2083"/>
              </a:lnSpc>
            </a:pPr>
            <a:r>
              <a:rPr lang="en-US" sz="1667" dirty="0">
                <a:latin typeface="Montserrat" pitchFamily="34" charset="0"/>
                <a:ea typeface="Montserrat" pitchFamily="34" charset="-122"/>
                <a:cs typeface="Montserrat" pitchFamily="34" charset="-120"/>
              </a:rPr>
              <a:t>Feature Engineering</a:t>
            </a:r>
            <a:endParaRPr lang="en-US" sz="1667" dirty="0"/>
          </a:p>
        </p:txBody>
      </p:sp>
      <p:sp>
        <p:nvSpPr>
          <p:cNvPr id="15" name="Text 12"/>
          <p:cNvSpPr/>
          <p:nvPr/>
        </p:nvSpPr>
        <p:spPr>
          <a:xfrm>
            <a:off x="1156891" y="5290542"/>
            <a:ext cx="5863233" cy="822722"/>
          </a:xfrm>
          <a:prstGeom prst="rect">
            <a:avLst/>
          </a:prstGeom>
          <a:noFill/>
          <a:ln/>
        </p:spPr>
        <p:txBody>
          <a:bodyPr wrap="square" lIns="0" tIns="0" rIns="0" bIns="0" rtlCol="0" anchor="t"/>
          <a:lstStyle/>
          <a:p>
            <a:pPr>
              <a:lnSpc>
                <a:spcPts val="2125"/>
              </a:lnSpc>
            </a:pPr>
            <a:r>
              <a:rPr lang="en-US" sz="1333" dirty="0">
                <a:solidFill>
                  <a:schemeClr val="bg2">
                    <a:lumMod val="10000"/>
                  </a:schemeClr>
                </a:solidFill>
                <a:latin typeface="Heebo Light" pitchFamily="34" charset="0"/>
                <a:ea typeface="Heebo Light" pitchFamily="34" charset="-122"/>
                <a:cs typeface="Heebo Light" pitchFamily="34" charset="-120"/>
              </a:rPr>
              <a:t>New features will be engineered from existing data to provide more insights into customer behavior. This may involve creating variables such as purchase frequency, average order value, or recency of purchase.</a:t>
            </a:r>
            <a:endParaRPr lang="en-US" sz="1333" dirty="0">
              <a:solidFill>
                <a:schemeClr val="bg2">
                  <a:lumMod val="1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67313" y="468015"/>
            <a:ext cx="6429375" cy="1063030"/>
          </a:xfrm>
          <a:prstGeom prst="rect">
            <a:avLst/>
          </a:prstGeom>
          <a:noFill/>
          <a:ln/>
        </p:spPr>
        <p:txBody>
          <a:bodyPr wrap="square" lIns="0" tIns="0" rIns="0" bIns="0" rtlCol="0" anchor="t"/>
          <a:lstStyle/>
          <a:p>
            <a:pPr>
              <a:lnSpc>
                <a:spcPts val="4167"/>
              </a:lnSpc>
            </a:pPr>
            <a:r>
              <a:rPr lang="en-US" sz="3333" dirty="0">
                <a:solidFill>
                  <a:schemeClr val="accent2">
                    <a:lumMod val="50000"/>
                  </a:schemeClr>
                </a:solidFill>
                <a:latin typeface="Montserrat" pitchFamily="34" charset="0"/>
                <a:ea typeface="Montserrat" pitchFamily="34" charset="-122"/>
                <a:cs typeface="Montserrat" pitchFamily="34" charset="-120"/>
              </a:rPr>
              <a:t>Customer Segmentation Modeling</a:t>
            </a:r>
            <a:endParaRPr lang="en-US" sz="3333" dirty="0">
              <a:solidFill>
                <a:schemeClr val="accent2">
                  <a:lumMod val="50000"/>
                </a:schemeClr>
              </a:solidFill>
            </a:endParaRPr>
          </a:p>
        </p:txBody>
      </p:sp>
      <p:sp>
        <p:nvSpPr>
          <p:cNvPr id="4" name="Shape 1"/>
          <p:cNvSpPr/>
          <p:nvPr/>
        </p:nvSpPr>
        <p:spPr>
          <a:xfrm>
            <a:off x="5167312" y="1786136"/>
            <a:ext cx="3129657" cy="2624932"/>
          </a:xfrm>
          <a:prstGeom prst="roundRect">
            <a:avLst>
              <a:gd name="adj" fmla="val 2722"/>
            </a:avLst>
          </a:prstGeom>
          <a:solidFill>
            <a:srgbClr val="31136C"/>
          </a:solidFill>
          <a:ln w="7620">
            <a:solidFill>
              <a:srgbClr val="4A2C85"/>
            </a:solidFill>
            <a:prstDash val="solid"/>
          </a:ln>
        </p:spPr>
      </p:sp>
      <p:sp>
        <p:nvSpPr>
          <p:cNvPr id="5" name="Text 2"/>
          <p:cNvSpPr/>
          <p:nvPr/>
        </p:nvSpPr>
        <p:spPr>
          <a:xfrm>
            <a:off x="5343724" y="1962547"/>
            <a:ext cx="2336998" cy="265708"/>
          </a:xfrm>
          <a:prstGeom prst="rect">
            <a:avLst/>
          </a:prstGeom>
          <a:noFill/>
          <a:ln/>
        </p:spPr>
        <p:txBody>
          <a:bodyPr wrap="none" lIns="0" tIns="0" rIns="0" bIns="0" rtlCol="0" anchor="t"/>
          <a:lstStyle/>
          <a:p>
            <a:pPr>
              <a:lnSpc>
                <a:spcPts val="2083"/>
              </a:lnSpc>
            </a:pPr>
            <a:r>
              <a:rPr lang="en-US" sz="1667" dirty="0">
                <a:solidFill>
                  <a:srgbClr val="DCD7E5"/>
                </a:solidFill>
                <a:latin typeface="Montserrat" pitchFamily="34" charset="0"/>
                <a:ea typeface="Montserrat" pitchFamily="34" charset="-122"/>
                <a:cs typeface="Montserrat" pitchFamily="34" charset="-120"/>
              </a:rPr>
              <a:t>Clustering Algorithms</a:t>
            </a:r>
            <a:endParaRPr lang="en-US" sz="1667" dirty="0"/>
          </a:p>
        </p:txBody>
      </p:sp>
      <p:sp>
        <p:nvSpPr>
          <p:cNvPr id="6" name="Text 3"/>
          <p:cNvSpPr/>
          <p:nvPr/>
        </p:nvSpPr>
        <p:spPr>
          <a:xfrm>
            <a:off x="5343723" y="2330252"/>
            <a:ext cx="2776835" cy="1904405"/>
          </a:xfrm>
          <a:prstGeom prst="rect">
            <a:avLst/>
          </a:prstGeom>
          <a:noFill/>
          <a:ln/>
        </p:spPr>
        <p:txBody>
          <a:bodyPr wrap="square" lIns="0" tIns="0" rIns="0" bIns="0" rtlCol="0" anchor="t"/>
          <a:lstStyle/>
          <a:p>
            <a:pPr>
              <a:lnSpc>
                <a:spcPts val="2125"/>
              </a:lnSpc>
            </a:pPr>
            <a:r>
              <a:rPr lang="en-US" sz="1333" dirty="0">
                <a:solidFill>
                  <a:srgbClr val="DCD7E5"/>
                </a:solidFill>
                <a:latin typeface="Heebo Light" pitchFamily="34" charset="0"/>
                <a:ea typeface="Heebo Light" pitchFamily="34" charset="-122"/>
                <a:cs typeface="Heebo Light" pitchFamily="34" charset="-120"/>
              </a:rPr>
              <a:t>Various unsupervised learning algorithms, such as k-means clustering, hierarchical clustering, or DBSCAN, will be explored to identify distinct customer segments based on their purchasing patterns and other relevant features.</a:t>
            </a:r>
            <a:endParaRPr lang="en-US" sz="1333" dirty="0"/>
          </a:p>
        </p:txBody>
      </p:sp>
      <p:sp>
        <p:nvSpPr>
          <p:cNvPr id="7" name="Shape 4"/>
          <p:cNvSpPr/>
          <p:nvPr/>
        </p:nvSpPr>
        <p:spPr>
          <a:xfrm>
            <a:off x="8467031" y="1786136"/>
            <a:ext cx="3129657" cy="2624932"/>
          </a:xfrm>
          <a:prstGeom prst="roundRect">
            <a:avLst>
              <a:gd name="adj" fmla="val 2722"/>
            </a:avLst>
          </a:prstGeom>
          <a:solidFill>
            <a:srgbClr val="31136C"/>
          </a:solidFill>
          <a:ln w="7620">
            <a:solidFill>
              <a:srgbClr val="4A2C85"/>
            </a:solidFill>
            <a:prstDash val="solid"/>
          </a:ln>
        </p:spPr>
      </p:sp>
      <p:sp>
        <p:nvSpPr>
          <p:cNvPr id="8" name="Text 5"/>
          <p:cNvSpPr/>
          <p:nvPr/>
        </p:nvSpPr>
        <p:spPr>
          <a:xfrm>
            <a:off x="8643442" y="1962547"/>
            <a:ext cx="2126158" cy="265708"/>
          </a:xfrm>
          <a:prstGeom prst="rect">
            <a:avLst/>
          </a:prstGeom>
          <a:noFill/>
          <a:ln/>
        </p:spPr>
        <p:txBody>
          <a:bodyPr wrap="none" lIns="0" tIns="0" rIns="0" bIns="0" rtlCol="0" anchor="t"/>
          <a:lstStyle/>
          <a:p>
            <a:pPr>
              <a:lnSpc>
                <a:spcPts val="2083"/>
              </a:lnSpc>
            </a:pPr>
            <a:r>
              <a:rPr lang="en-US" sz="1667" dirty="0">
                <a:solidFill>
                  <a:srgbClr val="DCD7E5"/>
                </a:solidFill>
                <a:latin typeface="Montserrat" pitchFamily="34" charset="0"/>
                <a:ea typeface="Montserrat" pitchFamily="34" charset="-122"/>
                <a:cs typeface="Montserrat" pitchFamily="34" charset="-120"/>
              </a:rPr>
              <a:t>Model Evaluation</a:t>
            </a:r>
            <a:endParaRPr lang="en-US" sz="1667" dirty="0"/>
          </a:p>
        </p:txBody>
      </p:sp>
      <p:sp>
        <p:nvSpPr>
          <p:cNvPr id="9" name="Text 6"/>
          <p:cNvSpPr/>
          <p:nvPr/>
        </p:nvSpPr>
        <p:spPr>
          <a:xfrm>
            <a:off x="8643442" y="2330252"/>
            <a:ext cx="2776835" cy="1904405"/>
          </a:xfrm>
          <a:prstGeom prst="rect">
            <a:avLst/>
          </a:prstGeom>
          <a:noFill/>
          <a:ln/>
        </p:spPr>
        <p:txBody>
          <a:bodyPr wrap="square" lIns="0" tIns="0" rIns="0" bIns="0" rtlCol="0" anchor="t"/>
          <a:lstStyle/>
          <a:p>
            <a:pPr>
              <a:lnSpc>
                <a:spcPts val="2125"/>
              </a:lnSpc>
            </a:pPr>
            <a:r>
              <a:rPr lang="en-US" sz="1333" dirty="0">
                <a:solidFill>
                  <a:srgbClr val="DCD7E5"/>
                </a:solidFill>
                <a:latin typeface="Heebo Light" pitchFamily="34" charset="0"/>
                <a:ea typeface="Heebo Light" pitchFamily="34" charset="-122"/>
                <a:cs typeface="Heebo Light" pitchFamily="34" charset="-120"/>
              </a:rPr>
              <a:t>The performance of the chosen clustering algorithm will be evaluated using metrics like silhouette score, elbow method, and cluster stability to ensure the model effectively identifies meaningful customer groups.</a:t>
            </a:r>
            <a:endParaRPr lang="en-US" sz="1333" dirty="0"/>
          </a:p>
        </p:txBody>
      </p:sp>
      <p:sp>
        <p:nvSpPr>
          <p:cNvPr id="10" name="Shape 7"/>
          <p:cNvSpPr/>
          <p:nvPr/>
        </p:nvSpPr>
        <p:spPr>
          <a:xfrm>
            <a:off x="5167313" y="4581129"/>
            <a:ext cx="6429375" cy="1808758"/>
          </a:xfrm>
          <a:prstGeom prst="roundRect">
            <a:avLst>
              <a:gd name="adj" fmla="val 3950"/>
            </a:avLst>
          </a:prstGeom>
          <a:solidFill>
            <a:srgbClr val="31136C"/>
          </a:solidFill>
          <a:ln w="7620">
            <a:solidFill>
              <a:srgbClr val="4A2C85"/>
            </a:solidFill>
            <a:prstDash val="solid"/>
          </a:ln>
        </p:spPr>
      </p:sp>
      <p:sp>
        <p:nvSpPr>
          <p:cNvPr id="11" name="Text 8"/>
          <p:cNvSpPr/>
          <p:nvPr/>
        </p:nvSpPr>
        <p:spPr>
          <a:xfrm>
            <a:off x="5343724" y="4757539"/>
            <a:ext cx="2126158" cy="265708"/>
          </a:xfrm>
          <a:prstGeom prst="rect">
            <a:avLst/>
          </a:prstGeom>
          <a:noFill/>
          <a:ln/>
        </p:spPr>
        <p:txBody>
          <a:bodyPr wrap="none" lIns="0" tIns="0" rIns="0" bIns="0" rtlCol="0" anchor="t"/>
          <a:lstStyle/>
          <a:p>
            <a:pPr>
              <a:lnSpc>
                <a:spcPts val="2083"/>
              </a:lnSpc>
            </a:pPr>
            <a:r>
              <a:rPr lang="en-US" sz="1667" dirty="0">
                <a:solidFill>
                  <a:srgbClr val="DCD7E5"/>
                </a:solidFill>
                <a:latin typeface="Montserrat" pitchFamily="34" charset="0"/>
                <a:ea typeface="Montserrat" pitchFamily="34" charset="-122"/>
                <a:cs typeface="Montserrat" pitchFamily="34" charset="-120"/>
              </a:rPr>
              <a:t>Segment Profiling</a:t>
            </a:r>
            <a:endParaRPr lang="en-US" sz="1667" dirty="0"/>
          </a:p>
        </p:txBody>
      </p:sp>
      <p:sp>
        <p:nvSpPr>
          <p:cNvPr id="12" name="Text 9"/>
          <p:cNvSpPr/>
          <p:nvPr/>
        </p:nvSpPr>
        <p:spPr>
          <a:xfrm>
            <a:off x="5343724" y="5125244"/>
            <a:ext cx="6076553" cy="1088232"/>
          </a:xfrm>
          <a:prstGeom prst="rect">
            <a:avLst/>
          </a:prstGeom>
          <a:noFill/>
          <a:ln/>
        </p:spPr>
        <p:txBody>
          <a:bodyPr wrap="square" lIns="0" tIns="0" rIns="0" bIns="0" rtlCol="0" anchor="t"/>
          <a:lstStyle/>
          <a:p>
            <a:pPr>
              <a:lnSpc>
                <a:spcPts val="2125"/>
              </a:lnSpc>
            </a:pPr>
            <a:r>
              <a:rPr lang="en-US" sz="1333" dirty="0">
                <a:solidFill>
                  <a:srgbClr val="DCD7E5"/>
                </a:solidFill>
                <a:latin typeface="Heebo Light" pitchFamily="34" charset="0"/>
                <a:ea typeface="Heebo Light" pitchFamily="34" charset="-122"/>
                <a:cs typeface="Heebo Light" pitchFamily="34" charset="-120"/>
              </a:rPr>
              <a:t>Once the segments are identified, they will be profiled based on key characteristics, such as purchase frequency, average order value, product preferences, and demographics. This will provide a deeper understanding of each customer segment.</a:t>
            </a:r>
            <a:endParaRPr lang="en-US" sz="13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085259" y="637680"/>
            <a:ext cx="6593483" cy="916384"/>
          </a:xfrm>
          <a:prstGeom prst="rect">
            <a:avLst/>
          </a:prstGeom>
          <a:noFill/>
          <a:ln/>
        </p:spPr>
        <p:txBody>
          <a:bodyPr wrap="square" lIns="0" tIns="0" rIns="0" bIns="0" rtlCol="0" anchor="t"/>
          <a:lstStyle/>
          <a:p>
            <a:pPr>
              <a:lnSpc>
                <a:spcPts val="3583"/>
              </a:lnSpc>
            </a:pPr>
            <a:r>
              <a:rPr lang="en-US" sz="2875" dirty="0">
                <a:solidFill>
                  <a:schemeClr val="accent6">
                    <a:lumMod val="50000"/>
                  </a:schemeClr>
                </a:solidFill>
                <a:latin typeface="Montserrat" pitchFamily="34" charset="0"/>
                <a:ea typeface="Montserrat" pitchFamily="34" charset="-122"/>
                <a:cs typeface="Montserrat" pitchFamily="34" charset="-120"/>
              </a:rPr>
              <a:t>Predictive Modeling for Purchase Behavior</a:t>
            </a:r>
            <a:endParaRPr lang="en-US" sz="2875" dirty="0">
              <a:solidFill>
                <a:schemeClr val="accent6">
                  <a:lumMod val="50000"/>
                </a:schemeClr>
              </a:solidFill>
            </a:endParaRPr>
          </a:p>
        </p:txBody>
      </p:sp>
      <p:pic>
        <p:nvPicPr>
          <p:cNvPr id="4" name="Image 1" descr="preencoded.png"/>
          <p:cNvPicPr>
            <a:picLocks noChangeAspect="1"/>
          </p:cNvPicPr>
          <p:nvPr/>
        </p:nvPicPr>
        <p:blipFill>
          <a:blip r:embed="rId4"/>
          <a:stretch>
            <a:fillRect/>
          </a:stretch>
        </p:blipFill>
        <p:spPr>
          <a:xfrm>
            <a:off x="5085259" y="1774032"/>
            <a:ext cx="366613" cy="366613"/>
          </a:xfrm>
          <a:prstGeom prst="rect">
            <a:avLst/>
          </a:prstGeom>
        </p:spPr>
      </p:pic>
      <p:sp>
        <p:nvSpPr>
          <p:cNvPr id="5" name="Text 1"/>
          <p:cNvSpPr/>
          <p:nvPr/>
        </p:nvSpPr>
        <p:spPr>
          <a:xfrm>
            <a:off x="5085258" y="2287290"/>
            <a:ext cx="1833067" cy="229195"/>
          </a:xfrm>
          <a:prstGeom prst="rect">
            <a:avLst/>
          </a:prstGeom>
          <a:noFill/>
          <a:ln/>
        </p:spPr>
        <p:txBody>
          <a:bodyPr wrap="none" lIns="0" tIns="0" rIns="0" bIns="0" rtlCol="0" anchor="t"/>
          <a:lstStyle/>
          <a:p>
            <a:pPr>
              <a:lnSpc>
                <a:spcPts val="1792"/>
              </a:lnSpc>
            </a:pPr>
            <a:r>
              <a:rPr lang="en-US" sz="1417" dirty="0">
                <a:latin typeface="Montserrat" pitchFamily="34" charset="0"/>
                <a:ea typeface="Montserrat" pitchFamily="34" charset="-122"/>
                <a:cs typeface="Montserrat" pitchFamily="34" charset="-120"/>
              </a:rPr>
              <a:t>Model Selection</a:t>
            </a:r>
            <a:endParaRPr lang="en-US" sz="1417" dirty="0"/>
          </a:p>
        </p:txBody>
      </p:sp>
      <p:sp>
        <p:nvSpPr>
          <p:cNvPr id="6" name="Text 2"/>
          <p:cNvSpPr/>
          <p:nvPr/>
        </p:nvSpPr>
        <p:spPr>
          <a:xfrm>
            <a:off x="5085259" y="2604394"/>
            <a:ext cx="3186708" cy="1407319"/>
          </a:xfrm>
          <a:prstGeom prst="rect">
            <a:avLst/>
          </a:prstGeom>
          <a:noFill/>
          <a:ln/>
        </p:spPr>
        <p:txBody>
          <a:bodyPr wrap="square" lIns="0" tIns="0" rIns="0" bIns="0" rtlCol="0" anchor="t"/>
          <a:lstStyle/>
          <a:p>
            <a:pPr>
              <a:lnSpc>
                <a:spcPts val="1833"/>
              </a:lnSpc>
            </a:pPr>
            <a:r>
              <a:rPr lang="en-US" sz="1125" dirty="0">
                <a:solidFill>
                  <a:schemeClr val="bg2">
                    <a:lumMod val="10000"/>
                  </a:schemeClr>
                </a:solidFill>
                <a:latin typeface="Heebo Light" pitchFamily="34" charset="0"/>
                <a:ea typeface="Heebo Light" pitchFamily="34" charset="-122"/>
                <a:cs typeface="Heebo Light" pitchFamily="34" charset="-120"/>
              </a:rPr>
              <a:t>Various supervised learning algorithms, such as logistic regression, decision trees, or support vector machines, will be evaluated to build the predictive model. The choice of algorithm will depend on the specific data characteristics and the desired level of accuracy.</a:t>
            </a:r>
            <a:endParaRPr lang="en-US" sz="1125" dirty="0">
              <a:solidFill>
                <a:schemeClr val="bg2">
                  <a:lumMod val="10000"/>
                </a:schemeClr>
              </a:solidFill>
            </a:endParaRPr>
          </a:p>
        </p:txBody>
      </p:sp>
      <p:pic>
        <p:nvPicPr>
          <p:cNvPr id="7" name="Image 2" descr="preencoded.png"/>
          <p:cNvPicPr>
            <a:picLocks noChangeAspect="1"/>
          </p:cNvPicPr>
          <p:nvPr/>
        </p:nvPicPr>
        <p:blipFill>
          <a:blip r:embed="rId5"/>
          <a:stretch>
            <a:fillRect/>
          </a:stretch>
        </p:blipFill>
        <p:spPr>
          <a:xfrm>
            <a:off x="8491934" y="1774032"/>
            <a:ext cx="366613" cy="366613"/>
          </a:xfrm>
          <a:prstGeom prst="rect">
            <a:avLst/>
          </a:prstGeom>
        </p:spPr>
      </p:pic>
      <p:sp>
        <p:nvSpPr>
          <p:cNvPr id="8" name="Text 3"/>
          <p:cNvSpPr/>
          <p:nvPr/>
        </p:nvSpPr>
        <p:spPr>
          <a:xfrm>
            <a:off x="8491934" y="2287290"/>
            <a:ext cx="1833067" cy="229195"/>
          </a:xfrm>
          <a:prstGeom prst="rect">
            <a:avLst/>
          </a:prstGeom>
          <a:noFill/>
          <a:ln/>
        </p:spPr>
        <p:txBody>
          <a:bodyPr wrap="none" lIns="0" tIns="0" rIns="0" bIns="0" rtlCol="0" anchor="t"/>
          <a:lstStyle/>
          <a:p>
            <a:pPr>
              <a:lnSpc>
                <a:spcPts val="1792"/>
              </a:lnSpc>
            </a:pPr>
            <a:r>
              <a:rPr lang="en-US" sz="1417" dirty="0">
                <a:latin typeface="Montserrat" pitchFamily="34" charset="0"/>
                <a:ea typeface="Montserrat" pitchFamily="34" charset="-122"/>
                <a:cs typeface="Montserrat" pitchFamily="34" charset="-120"/>
              </a:rPr>
              <a:t>Model Training</a:t>
            </a:r>
            <a:endParaRPr lang="en-US" sz="1417" dirty="0"/>
          </a:p>
        </p:txBody>
      </p:sp>
      <p:sp>
        <p:nvSpPr>
          <p:cNvPr id="9" name="Text 4"/>
          <p:cNvSpPr/>
          <p:nvPr/>
        </p:nvSpPr>
        <p:spPr>
          <a:xfrm>
            <a:off x="8491934" y="2604394"/>
            <a:ext cx="3186807" cy="1172766"/>
          </a:xfrm>
          <a:prstGeom prst="rect">
            <a:avLst/>
          </a:prstGeom>
          <a:noFill/>
          <a:ln/>
        </p:spPr>
        <p:txBody>
          <a:bodyPr wrap="square" lIns="0" tIns="0" rIns="0" bIns="0" rtlCol="0" anchor="t"/>
          <a:lstStyle/>
          <a:p>
            <a:pPr>
              <a:lnSpc>
                <a:spcPts val="1833"/>
              </a:lnSpc>
            </a:pPr>
            <a:r>
              <a:rPr lang="en-US" sz="1125" dirty="0">
                <a:solidFill>
                  <a:schemeClr val="bg2">
                    <a:lumMod val="10000"/>
                  </a:schemeClr>
                </a:solidFill>
                <a:latin typeface="Heebo Light" pitchFamily="34" charset="0"/>
                <a:ea typeface="Heebo Light" pitchFamily="34" charset="-122"/>
                <a:cs typeface="Heebo Light" pitchFamily="34" charset="-120"/>
              </a:rPr>
              <a:t>The chosen algorithm will be trained on the prepared customer data to learn the relationship between customer features and their purchasing behavior. This training process involves adjusting the model parameters to minimize errors.</a:t>
            </a:r>
            <a:endParaRPr lang="en-US" sz="1125" dirty="0">
              <a:solidFill>
                <a:schemeClr val="bg2">
                  <a:lumMod val="10000"/>
                </a:schemeClr>
              </a:solidFill>
            </a:endParaRPr>
          </a:p>
        </p:txBody>
      </p:sp>
      <p:pic>
        <p:nvPicPr>
          <p:cNvPr id="10" name="Image 3" descr="preencoded.png"/>
          <p:cNvPicPr>
            <a:picLocks noChangeAspect="1"/>
          </p:cNvPicPr>
          <p:nvPr/>
        </p:nvPicPr>
        <p:blipFill>
          <a:blip r:embed="rId6"/>
          <a:stretch>
            <a:fillRect/>
          </a:stretch>
        </p:blipFill>
        <p:spPr>
          <a:xfrm>
            <a:off x="5085259" y="4451648"/>
            <a:ext cx="366613" cy="366613"/>
          </a:xfrm>
          <a:prstGeom prst="rect">
            <a:avLst/>
          </a:prstGeom>
        </p:spPr>
      </p:pic>
      <p:sp>
        <p:nvSpPr>
          <p:cNvPr id="11" name="Text 5"/>
          <p:cNvSpPr/>
          <p:nvPr/>
        </p:nvSpPr>
        <p:spPr>
          <a:xfrm>
            <a:off x="5085258" y="4964906"/>
            <a:ext cx="1833067" cy="229195"/>
          </a:xfrm>
          <a:prstGeom prst="rect">
            <a:avLst/>
          </a:prstGeom>
          <a:noFill/>
          <a:ln/>
        </p:spPr>
        <p:txBody>
          <a:bodyPr wrap="none" lIns="0" tIns="0" rIns="0" bIns="0" rtlCol="0" anchor="t"/>
          <a:lstStyle/>
          <a:p>
            <a:pPr>
              <a:lnSpc>
                <a:spcPts val="1792"/>
              </a:lnSpc>
            </a:pPr>
            <a:r>
              <a:rPr lang="en-US" sz="1417" dirty="0">
                <a:latin typeface="Montserrat" pitchFamily="34" charset="0"/>
                <a:ea typeface="Montserrat" pitchFamily="34" charset="-122"/>
                <a:cs typeface="Montserrat" pitchFamily="34" charset="-120"/>
              </a:rPr>
              <a:t>Model Evaluation</a:t>
            </a:r>
            <a:endParaRPr lang="en-US" sz="1417" dirty="0"/>
          </a:p>
        </p:txBody>
      </p:sp>
      <p:sp>
        <p:nvSpPr>
          <p:cNvPr id="12" name="Text 6"/>
          <p:cNvSpPr/>
          <p:nvPr/>
        </p:nvSpPr>
        <p:spPr>
          <a:xfrm>
            <a:off x="5085259" y="5282009"/>
            <a:ext cx="3186708" cy="938213"/>
          </a:xfrm>
          <a:prstGeom prst="rect">
            <a:avLst/>
          </a:prstGeom>
          <a:noFill/>
          <a:ln/>
        </p:spPr>
        <p:txBody>
          <a:bodyPr wrap="square" lIns="0" tIns="0" rIns="0" bIns="0" rtlCol="0" anchor="t"/>
          <a:lstStyle/>
          <a:p>
            <a:pPr>
              <a:lnSpc>
                <a:spcPts val="1833"/>
              </a:lnSpc>
            </a:pPr>
            <a:r>
              <a:rPr lang="en-US" sz="1125" dirty="0">
                <a:solidFill>
                  <a:schemeClr val="bg2">
                    <a:lumMod val="10000"/>
                  </a:schemeClr>
                </a:solidFill>
                <a:latin typeface="Heebo Light" pitchFamily="34" charset="0"/>
                <a:ea typeface="Heebo Light" pitchFamily="34" charset="-122"/>
                <a:cs typeface="Heebo Light" pitchFamily="34" charset="-120"/>
              </a:rPr>
              <a:t>The performance of the trained model will be evaluated using metrics like accuracy, precision, recall, and F1-score to assess its ability to predict future purchase behavior accurately.</a:t>
            </a:r>
            <a:endParaRPr lang="en-US" sz="1125" dirty="0">
              <a:solidFill>
                <a:schemeClr val="bg2">
                  <a:lumMod val="10000"/>
                </a:schemeClr>
              </a:solidFill>
            </a:endParaRPr>
          </a:p>
        </p:txBody>
      </p:sp>
    </p:spTree>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